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0"/>
  </p:notesMasterIdLst>
  <p:sldIdLst>
    <p:sldId id="294" r:id="rId2"/>
    <p:sldId id="276" r:id="rId3"/>
    <p:sldId id="287" r:id="rId4"/>
    <p:sldId id="292" r:id="rId5"/>
    <p:sldId id="291" r:id="rId6"/>
    <p:sldId id="266" r:id="rId7"/>
    <p:sldId id="261" r:id="rId8"/>
    <p:sldId id="293" r:id="rId9"/>
    <p:sldId id="267" r:id="rId10"/>
    <p:sldId id="268" r:id="rId11"/>
    <p:sldId id="269" r:id="rId12"/>
    <p:sldId id="270" r:id="rId13"/>
    <p:sldId id="263" r:id="rId14"/>
    <p:sldId id="271" r:id="rId15"/>
    <p:sldId id="272" r:id="rId16"/>
    <p:sldId id="298" r:id="rId17"/>
    <p:sldId id="297" r:id="rId18"/>
    <p:sldId id="274" r:id="rId19"/>
    <p:sldId id="275" r:id="rId20"/>
    <p:sldId id="273" r:id="rId21"/>
    <p:sldId id="299" r:id="rId22"/>
    <p:sldId id="288" r:id="rId23"/>
    <p:sldId id="296" r:id="rId24"/>
    <p:sldId id="278" r:id="rId25"/>
    <p:sldId id="282" r:id="rId26"/>
    <p:sldId id="265" r:id="rId27"/>
    <p:sldId id="279" r:id="rId28"/>
    <p:sldId id="280" r:id="rId29"/>
    <p:sldId id="281" r:id="rId30"/>
    <p:sldId id="277" r:id="rId31"/>
    <p:sldId id="290" r:id="rId32"/>
    <p:sldId id="300" r:id="rId33"/>
    <p:sldId id="301" r:id="rId34"/>
    <p:sldId id="289" r:id="rId35"/>
    <p:sldId id="302" r:id="rId36"/>
    <p:sldId id="303" r:id="rId37"/>
    <p:sldId id="285" r:id="rId38"/>
    <p:sldId id="286" r:id="rId3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34"/>
    <p:restoredTop sz="78669"/>
  </p:normalViewPr>
  <p:slideViewPr>
    <p:cSldViewPr snapToGrid="0" snapToObjects="1">
      <p:cViewPr varScale="1">
        <p:scale>
          <a:sx n="84" d="100"/>
          <a:sy n="84" d="100"/>
        </p:scale>
        <p:origin x="2536" y="184"/>
      </p:cViewPr>
      <p:guideLst/>
    </p:cSldViewPr>
  </p:slideViewPr>
  <p:notesTextViewPr>
    <p:cViewPr>
      <p:scale>
        <a:sx n="90" d="100"/>
        <a:sy n="9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2.jpg>
</file>

<file path=ppt/media/image33.jpg>
</file>

<file path=ppt/media/image4.png>
</file>

<file path=ppt/media/image5.jpg>
</file>

<file path=ppt/media/image6.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E25CA7-FC75-FF46-AED4-C2F5B419A710}" type="datetimeFigureOut">
              <a:rPr lang="en-US" smtClean="0"/>
              <a:t>8/15/18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864F97-0238-764C-A99C-7A956F309538}" type="slidenum">
              <a:rPr lang="en-US" smtClean="0"/>
              <a:t>‹#›</a:t>
            </a:fld>
            <a:endParaRPr lang="en-US"/>
          </a:p>
        </p:txBody>
      </p:sp>
    </p:spTree>
    <p:extLst>
      <p:ext uri="{BB962C8B-B14F-4D97-AF65-F5344CB8AC3E}">
        <p14:creationId xmlns:p14="http://schemas.microsoft.com/office/powerpoint/2010/main" val="6977243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interested in ‘how we know what we think we know’ (epistemology); and especially interested in our blind spots.</a:t>
            </a:r>
          </a:p>
          <a:p>
            <a:endParaRPr lang="en-US" dirty="0"/>
          </a:p>
          <a:p>
            <a:r>
              <a:rPr lang="en-US" dirty="0"/>
              <a:t>This leads to research about how we do research: ‘meta-research’</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Comprehensive/circumspect perspective: valuable because: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we tend to focus on only parts of the process, and there is value in seeing it as a set of inter-dependencies; (2) and because it is at the boundaries and hand-offs that things tend to break down; such as when an analyst munges whatever data is provided or convenient, tortures the available data with a regression model, and is well satisfied to supply a p-value to clinical investigator and move on to the next deliverable.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Ultimately this is about the coherence and Integrity of our evidence, inference, decisions and outcomes.</a:t>
            </a:r>
          </a:p>
          <a:p>
            <a:endParaRPr lang="en-US" dirty="0"/>
          </a:p>
          <a:p>
            <a:r>
              <a:rPr lang="en-US" dirty="0"/>
              <a:t>The talk is not especially technical, it is more philosophic. There is nothing really novel – but I believe considering, focusing on, and representing evidence generation on a continuum, as network—a cascade-–of dependencies has advantages and benefits.</a:t>
            </a:r>
          </a:p>
          <a:p>
            <a:endParaRPr lang="en-US" dirty="0"/>
          </a:p>
          <a:p>
            <a:r>
              <a:rPr lang="en-US" dirty="0"/>
              <a:t>The motivation and concerns of this perspective may represent more about my experience of working in observational data analysis mostly in Pharma, and my read of the health care field than anything else.</a:t>
            </a:r>
          </a:p>
          <a:p>
            <a:endParaRPr lang="en-US" dirty="0"/>
          </a:p>
          <a:p>
            <a:r>
              <a:rPr lang="en-US" dirty="0"/>
              <a:t>This perspective is oriented toward providing the best outcomes for patients as an organizing and motivating ethical principle: not about </a:t>
            </a:r>
          </a:p>
          <a:p>
            <a:endParaRPr lang="en-US" dirty="0"/>
          </a:p>
          <a:p>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2</a:t>
            </a:fld>
            <a:endParaRPr lang="en-US"/>
          </a:p>
        </p:txBody>
      </p:sp>
    </p:spTree>
    <p:extLst>
      <p:ext uri="{BB962C8B-B14F-4D97-AF65-F5344CB8AC3E}">
        <p14:creationId xmlns:p14="http://schemas.microsoft.com/office/powerpoint/2010/main" val="3248924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Records of observations made of the sample constitute the </a:t>
            </a:r>
            <a:r>
              <a:rPr lang="en-US" sz="1200" b="1" i="1" kern="1200" dirty="0">
                <a:solidFill>
                  <a:schemeClr val="tx1"/>
                </a:solidFill>
                <a:effectLst/>
                <a:latin typeface="+mn-lt"/>
                <a:ea typeface="+mn-ea"/>
                <a:cs typeface="+mn-cs"/>
              </a:rPr>
              <a:t>data</a:t>
            </a:r>
            <a:r>
              <a:rPr lang="en-US" sz="1200" kern="1200" dirty="0">
                <a:solidFill>
                  <a:schemeClr val="tx1"/>
                </a:solidFill>
                <a:effectLst/>
                <a:latin typeface="+mn-lt"/>
                <a:ea typeface="+mn-ea"/>
                <a:cs typeface="+mn-cs"/>
              </a:rPr>
              <a:t>. Of all possible observations on the sample only some are made, and all observations are made and recorded with some probability of error at each step.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particular data set gathered, </a:t>
            </a:r>
            <a:r>
              <a:rPr lang="en-US" i="1" dirty="0"/>
              <a:t>out of many possible instances,</a:t>
            </a:r>
            <a:r>
              <a:rPr lang="en-US" dirty="0"/>
              <a:t> and </a:t>
            </a:r>
            <a:r>
              <a:rPr lang="en-US" i="1" dirty="0"/>
              <a:t>including all sources of noise</a:t>
            </a:r>
            <a:r>
              <a:rPr lang="en-US" dirty="0"/>
              <a:t>, informs the likelihood on which the analysis is predicated.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the data generating process for primary and secondary data…</a:t>
            </a:r>
          </a:p>
          <a:p>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11</a:t>
            </a:fld>
            <a:endParaRPr lang="en-US"/>
          </a:p>
        </p:txBody>
      </p:sp>
    </p:spTree>
    <p:extLst>
      <p:ext uri="{BB962C8B-B14F-4D97-AF65-F5344CB8AC3E}">
        <p14:creationId xmlns:p14="http://schemas.microsoft.com/office/powerpoint/2010/main" val="18055378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where most ODA projects actually start; especially secondary data analyses and “Data Science” efforts: with received data created elsewhere.</a:t>
            </a:r>
          </a:p>
          <a:p>
            <a:endParaRPr lang="en-US" dirty="0"/>
          </a:p>
          <a:p>
            <a:r>
              <a:rPr lang="en-US" b="1" dirty="0"/>
              <a:t>It is easy to be fooled by data!</a:t>
            </a:r>
          </a:p>
          <a:p>
            <a:endParaRPr lang="en-US" dirty="0"/>
          </a:p>
          <a:p>
            <a:r>
              <a:rPr lang="en-US" dirty="0"/>
              <a:t>NB: What we want as evidence is P(proposition | data and other information) ;  but, what we get from data is a likelihood, the probability of the data conditional on a number of assumptions that are often obscure. </a:t>
            </a:r>
          </a:p>
          <a:p>
            <a:endParaRPr lang="en-US" dirty="0"/>
          </a:p>
          <a:p>
            <a:r>
              <a:rPr lang="en-US" dirty="0"/>
              <a:t>The distinctions between these two conditional probabilities is often confused by the consumers of our research.</a:t>
            </a:r>
          </a:p>
          <a:p>
            <a:r>
              <a:rPr lang="en-US" dirty="0"/>
              <a:t> </a:t>
            </a:r>
          </a:p>
          <a:p>
            <a:r>
              <a:rPr lang="en-US" sz="1200" kern="1200" dirty="0">
                <a:solidFill>
                  <a:schemeClr val="tx1"/>
                </a:solidFill>
                <a:effectLst/>
                <a:latin typeface="+mn-lt"/>
                <a:ea typeface="+mn-ea"/>
                <a:cs typeface="+mn-cs"/>
              </a:rPr>
              <a:t>A p-value is “jumping to a conclusion”, and reflects the stubborn preference for cognitive ease in decision making.  The p-value is not simply facile reasoning—it is a logical fallacy based on a false dichotomy and on ‘satisficing' with an answer to a different (a </a:t>
            </a:r>
            <a:r>
              <a:rPr lang="en-US" sz="1200" i="1" kern="1200" dirty="0">
                <a:solidFill>
                  <a:schemeClr val="tx1"/>
                </a:solidFill>
                <a:effectLst/>
                <a:latin typeface="+mn-lt"/>
                <a:ea typeface="+mn-ea"/>
                <a:cs typeface="+mn-cs"/>
              </a:rPr>
              <a:t>wrong</a:t>
            </a:r>
            <a:r>
              <a:rPr lang="en-US" sz="1200" kern="1200" dirty="0">
                <a:solidFill>
                  <a:schemeClr val="tx1"/>
                </a:solidFill>
                <a:effectLst/>
                <a:latin typeface="+mn-lt"/>
                <a:ea typeface="+mn-ea"/>
                <a:cs typeface="+mn-cs"/>
              </a:rPr>
              <a:t>) question: the P(data | an obliquely relevant proposition {"the null hypothesis”}) in lieu of the correct question, the P(hypothesis | evidence). NHST is masquerading as a definitive causal syllogism, and more often than not leads to reflexive, un-deliberate behavior (decision making) which have untoward impacts (e.g., for individual patient interests and outcomes).  The NHST impersonates, but </a:t>
            </a:r>
            <a:r>
              <a:rPr lang="en-US" sz="1200" i="1" kern="1200" dirty="0">
                <a:solidFill>
                  <a:schemeClr val="tx1"/>
                </a:solidFill>
                <a:effectLst/>
                <a:latin typeface="+mn-lt"/>
                <a:ea typeface="+mn-ea"/>
                <a:cs typeface="+mn-cs"/>
              </a:rPr>
              <a:t>is not</a:t>
            </a:r>
            <a:r>
              <a:rPr lang="en-US" sz="1200" kern="1200" dirty="0">
                <a:solidFill>
                  <a:schemeClr val="tx1"/>
                </a:solidFill>
                <a:effectLst/>
                <a:latin typeface="+mn-lt"/>
                <a:ea typeface="+mn-ea"/>
                <a:cs typeface="+mn-cs"/>
              </a:rPr>
              <a:t>, formal deductive falsification (Popper), or strong inference (Platt).  It is a “tool" that serves as a misguided expedient.  But more importantly, it diverts attention from the real issue: P(</a:t>
            </a:r>
            <a:r>
              <a:rPr lang="en-US" sz="1200" kern="1200" dirty="0" err="1">
                <a:solidFill>
                  <a:schemeClr val="tx1"/>
                </a:solidFill>
                <a:effectLst/>
                <a:latin typeface="+mn-lt"/>
                <a:ea typeface="+mn-ea"/>
                <a:cs typeface="+mn-cs"/>
              </a:rPr>
              <a:t>pt</a:t>
            </a:r>
            <a:r>
              <a:rPr lang="en-US" sz="1200" kern="1200" dirty="0">
                <a:solidFill>
                  <a:schemeClr val="tx1"/>
                </a:solidFill>
                <a:effectLst/>
                <a:latin typeface="+mn-lt"/>
                <a:ea typeface="+mn-ea"/>
                <a:cs typeface="+mn-cs"/>
              </a:rPr>
              <a:t> benefit | Tx) which </a:t>
            </a:r>
            <a:r>
              <a:rPr lang="en-US" sz="1200" i="1" kern="1200" dirty="0">
                <a:solidFill>
                  <a:schemeClr val="tx1"/>
                </a:solidFill>
                <a:effectLst/>
                <a:latin typeface="+mn-lt"/>
                <a:ea typeface="+mn-ea"/>
                <a:cs typeface="+mn-cs"/>
              </a:rPr>
              <a:t>can be</a:t>
            </a:r>
            <a:r>
              <a:rPr lang="en-US" sz="1200" kern="1200" dirty="0">
                <a:solidFill>
                  <a:schemeClr val="tx1"/>
                </a:solidFill>
                <a:effectLst/>
                <a:latin typeface="+mn-lt"/>
                <a:ea typeface="+mn-ea"/>
                <a:cs typeface="+mn-cs"/>
              </a:rPr>
              <a:t> explicitly and directly estimated as a posterior probability.</a:t>
            </a:r>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12</a:t>
            </a:fld>
            <a:endParaRPr lang="en-US"/>
          </a:p>
        </p:txBody>
      </p:sp>
    </p:spTree>
    <p:extLst>
      <p:ext uri="{BB962C8B-B14F-4D97-AF65-F5344CB8AC3E}">
        <p14:creationId xmlns:p14="http://schemas.microsoft.com/office/powerpoint/2010/main" val="24165017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there is so much wisdom in this quote by Daniel </a:t>
            </a:r>
            <a:r>
              <a:rPr lang="en-US" dirty="0" err="1"/>
              <a:t>Lakland</a:t>
            </a:r>
            <a:r>
              <a:rPr lang="en-US" dirty="0"/>
              <a:t>.</a:t>
            </a:r>
          </a:p>
          <a:p>
            <a:endParaRPr lang="en-US" dirty="0"/>
          </a:p>
          <a:p>
            <a:r>
              <a:rPr lang="en-US" dirty="0"/>
              <a:t>It reflects the importance of positing and articulating a model of how the world works and how the data were generated; and suggests the problem underlying a lot of machine learning and data mining. </a:t>
            </a:r>
          </a:p>
        </p:txBody>
      </p:sp>
      <p:sp>
        <p:nvSpPr>
          <p:cNvPr id="4" name="Slide Number Placeholder 3"/>
          <p:cNvSpPr>
            <a:spLocks noGrp="1"/>
          </p:cNvSpPr>
          <p:nvPr>
            <p:ph type="sldNum" sz="quarter" idx="10"/>
          </p:nvPr>
        </p:nvSpPr>
        <p:spPr/>
        <p:txBody>
          <a:bodyPr/>
          <a:lstStyle/>
          <a:p>
            <a:fld id="{66864F97-0238-764C-A99C-7A956F309538}" type="slidenum">
              <a:rPr lang="en-US" smtClean="0"/>
              <a:t>13</a:t>
            </a:fld>
            <a:endParaRPr lang="en-US"/>
          </a:p>
        </p:txBody>
      </p:sp>
    </p:spTree>
    <p:extLst>
      <p:ext uri="{BB962C8B-B14F-4D97-AF65-F5344CB8AC3E}">
        <p14:creationId xmlns:p14="http://schemas.microsoft.com/office/powerpoint/2010/main" val="123698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Analysis comprises mathematical procedures that seek to account for both the structure and randomness of the data.</a:t>
            </a:r>
          </a:p>
          <a:p>
            <a:endParaRPr lang="en-US" dirty="0"/>
          </a:p>
          <a:p>
            <a:r>
              <a:rPr lang="en-US" dirty="0"/>
              <a:t>Frank Harrell’s RMS, and E. </a:t>
            </a:r>
            <a:r>
              <a:rPr lang="en-US" dirty="0" err="1"/>
              <a:t>Steyerberg’s</a:t>
            </a:r>
            <a:r>
              <a:rPr lang="en-US" dirty="0"/>
              <a:t> Clinical Prediction Modeling provide the best intelligence on navigating these issues.</a:t>
            </a:r>
          </a:p>
          <a:p>
            <a:endParaRPr lang="en-US" dirty="0"/>
          </a:p>
          <a:p>
            <a:r>
              <a:rPr lang="en-US" dirty="0"/>
              <a:t>The distorted equation is an admonition about automated variable selection methods.  It is a “noise” machine.</a:t>
            </a:r>
          </a:p>
          <a:p>
            <a:endParaRPr lang="en-US" dirty="0"/>
          </a:p>
          <a:p>
            <a:r>
              <a:rPr lang="en-US" dirty="0"/>
              <a:t>I suspect that collider bias – bias induced by inappropriate adjustment --- is more prevalent than appreciate: no one is checking this or evaluating how common it is.</a:t>
            </a:r>
          </a:p>
        </p:txBody>
      </p:sp>
      <p:sp>
        <p:nvSpPr>
          <p:cNvPr id="4" name="Slide Number Placeholder 3"/>
          <p:cNvSpPr>
            <a:spLocks noGrp="1"/>
          </p:cNvSpPr>
          <p:nvPr>
            <p:ph type="sldNum" sz="quarter" idx="10"/>
          </p:nvPr>
        </p:nvSpPr>
        <p:spPr/>
        <p:txBody>
          <a:bodyPr/>
          <a:lstStyle/>
          <a:p>
            <a:fld id="{66864F97-0238-764C-A99C-7A956F309538}" type="slidenum">
              <a:rPr lang="en-US" smtClean="0"/>
              <a:t>14</a:t>
            </a:fld>
            <a:endParaRPr lang="en-US"/>
          </a:p>
        </p:txBody>
      </p:sp>
    </p:spTree>
    <p:extLst>
      <p:ext uri="{BB962C8B-B14F-4D97-AF65-F5344CB8AC3E}">
        <p14:creationId xmlns:p14="http://schemas.microsoft.com/office/powerpoint/2010/main" val="37374533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myth of objectivity.: humans are not rational beings that process information with consistency and logic.</a:t>
            </a:r>
          </a:p>
          <a:p>
            <a:endParaRPr lang="en-US" dirty="0"/>
          </a:p>
          <a:p>
            <a:r>
              <a:rPr lang="en-US" dirty="0"/>
              <a:t>According to Daniel Kahneman (“Thinking Fast and Slow”) and others, how we make judgements and take actions is colored by innate biases, flawed assumptions and prejudices.  And we are clueless about how these influence our judgements.</a:t>
            </a:r>
          </a:p>
          <a:p>
            <a:endParaRPr lang="en-US" dirty="0"/>
          </a:p>
          <a:p>
            <a:r>
              <a:rPr lang="en-US" dirty="0">
                <a:effectLst/>
              </a:rPr>
              <a:t> We need to have the humility to recognize the various and numerous ways our thinking suffers from overconfidence, bias, and various distortions of reason; and as a first impulse consider whether and how we are stepping into numerous psychological traps and conceits in the way we address the issues here.  We ought to be vigilant for the</a:t>
            </a:r>
            <a:r>
              <a:rPr lang="en-US" sz="1200" kern="1200" dirty="0">
                <a:solidFill>
                  <a:schemeClr val="tx1"/>
                </a:solidFill>
                <a:effectLst/>
                <a:latin typeface="+mn-lt"/>
                <a:ea typeface="+mn-ea"/>
                <a:cs typeface="+mn-cs"/>
              </a:rPr>
              <a:t> profound effect of cognitive biases that shape our judgments and decisions. If you have any doubts or questions about the importance and prevalence of this, please read Kahneman. Let's admit the necessity for </a:t>
            </a:r>
            <a:r>
              <a:rPr lang="en-US" sz="1200" i="1" kern="1200" dirty="0">
                <a:solidFill>
                  <a:schemeClr val="tx1"/>
                </a:solidFill>
                <a:effectLst/>
                <a:latin typeface="+mn-lt"/>
                <a:ea typeface="+mn-ea"/>
                <a:cs typeface="+mn-cs"/>
              </a:rPr>
              <a:t>metacognition</a:t>
            </a:r>
            <a:r>
              <a:rPr lang="en-US" sz="1200" kern="1200" dirty="0">
                <a:solidFill>
                  <a:schemeClr val="tx1"/>
                </a:solidFill>
                <a:effectLst/>
                <a:latin typeface="+mn-lt"/>
                <a:ea typeface="+mn-ea"/>
                <a:cs typeface="+mn-cs"/>
              </a:rPr>
              <a:t>: we should think more carefully about how we think, and bear this in mind as we navigate toward a resolution concerning inference, evidence, and knowledge.</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The specific mechanics of reasoning with/from data, making judgements about evidence </a:t>
            </a:r>
            <a:r>
              <a:rPr lang="en-US" u="sng" dirty="0">
                <a:effectLst/>
              </a:rPr>
              <a:t>vs.</a:t>
            </a:r>
            <a:r>
              <a:rPr lang="en-US" dirty="0">
                <a:effectLst/>
              </a:rPr>
              <a:t> clinical decision making are critical. Judgement about evidence (probably should be further differentiated into credibility for causal inference vs. relevance of evidence for the problem it is being applied to) precedes and should remain unconditioned by clinical decision making.  </a:t>
            </a:r>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15</a:t>
            </a:fld>
            <a:endParaRPr lang="en-US"/>
          </a:p>
        </p:txBody>
      </p:sp>
    </p:spTree>
    <p:extLst>
      <p:ext uri="{BB962C8B-B14F-4D97-AF65-F5344CB8AC3E}">
        <p14:creationId xmlns:p14="http://schemas.microsoft.com/office/powerpoint/2010/main" val="30922493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Judgement and decision making activity is always situated in richly textured social relationships, emotional states, limited cognitive capacity, numerous biases, and complex practicalities; and cannot be fully separated from them. </a:t>
            </a:r>
            <a:r>
              <a:rPr lang="en-US" sz="1400" dirty="0"/>
              <a:t> </a:t>
            </a:r>
          </a:p>
          <a:p>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16</a:t>
            </a:fld>
            <a:endParaRPr lang="en-US"/>
          </a:p>
        </p:txBody>
      </p:sp>
    </p:spTree>
    <p:extLst>
      <p:ext uri="{BB962C8B-B14F-4D97-AF65-F5344CB8AC3E}">
        <p14:creationId xmlns:p14="http://schemas.microsoft.com/office/powerpoint/2010/main" val="254559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Deconstructed the process of generating scientific evidence via ODA and identified prevalent sources of potential distortion of information and inference. </a:t>
            </a:r>
          </a:p>
          <a:p>
            <a:pPr marL="0" indent="0">
              <a:buFont typeface="Arial" panose="020B0604020202020204" pitchFamily="34" charset="0"/>
              <a:buNone/>
            </a:pPr>
            <a:r>
              <a:rPr lang="en-US" dirty="0"/>
              <a:t>This is likely incomplete and superficial and there is surely more.</a:t>
            </a:r>
          </a:p>
        </p:txBody>
      </p:sp>
      <p:sp>
        <p:nvSpPr>
          <p:cNvPr id="4" name="Slide Number Placeholder 3"/>
          <p:cNvSpPr>
            <a:spLocks noGrp="1"/>
          </p:cNvSpPr>
          <p:nvPr>
            <p:ph type="sldNum" sz="quarter" idx="10"/>
          </p:nvPr>
        </p:nvSpPr>
        <p:spPr/>
        <p:txBody>
          <a:bodyPr/>
          <a:lstStyle/>
          <a:p>
            <a:fld id="{66864F97-0238-764C-A99C-7A956F309538}" type="slidenum">
              <a:rPr lang="en-US" smtClean="0"/>
              <a:t>17</a:t>
            </a:fld>
            <a:endParaRPr lang="en-US"/>
          </a:p>
        </p:txBody>
      </p:sp>
    </p:spTree>
    <p:extLst>
      <p:ext uri="{BB962C8B-B14F-4D97-AF65-F5344CB8AC3E}">
        <p14:creationId xmlns:p14="http://schemas.microsoft.com/office/powerpoint/2010/main" val="27561171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not just sampling error that creates the “noise” and uncertainty in the system.</a:t>
            </a:r>
          </a:p>
          <a:p>
            <a:endParaRPr lang="en-US" dirty="0"/>
          </a:p>
          <a:p>
            <a:r>
              <a:rPr lang="en-US" dirty="0"/>
              <a:t>In a communication channel, signal redundancy is critical for uncertainty reduction and enhancing message integrity.  “Replication” is the way science effects signal redundancy.</a:t>
            </a:r>
          </a:p>
          <a:p>
            <a:endParaRPr lang="en-US" dirty="0"/>
          </a:p>
          <a:p>
            <a:r>
              <a:rPr lang="en-US" dirty="0"/>
              <a:t>But effective replication is problematic. Compounding sampling error are randomness in the specific scientific questions posed (the specific propositions evaluated), inconsistency in the data analyzed in different studies, inconsistency in the quality of the analyses, and human factors affecting interpretation and judgement.</a:t>
            </a:r>
          </a:p>
          <a:p>
            <a:endParaRPr lang="en-US" dirty="0"/>
          </a:p>
          <a:p>
            <a:r>
              <a:rPr lang="en-US" dirty="0"/>
              <a:t>Nevertheless, there are things we can do in ODA to enhance the integrity of the signals that nature sends us.    </a:t>
            </a:r>
          </a:p>
        </p:txBody>
      </p:sp>
      <p:sp>
        <p:nvSpPr>
          <p:cNvPr id="4" name="Slide Number Placeholder 3"/>
          <p:cNvSpPr>
            <a:spLocks noGrp="1"/>
          </p:cNvSpPr>
          <p:nvPr>
            <p:ph type="sldNum" sz="quarter" idx="10"/>
          </p:nvPr>
        </p:nvSpPr>
        <p:spPr/>
        <p:txBody>
          <a:bodyPr/>
          <a:lstStyle/>
          <a:p>
            <a:fld id="{66864F97-0238-764C-A99C-7A956F309538}" type="slidenum">
              <a:rPr lang="en-US" smtClean="0"/>
              <a:t>18</a:t>
            </a:fld>
            <a:endParaRPr lang="en-US"/>
          </a:p>
        </p:txBody>
      </p:sp>
    </p:spTree>
    <p:extLst>
      <p:ext uri="{BB962C8B-B14F-4D97-AF65-F5344CB8AC3E}">
        <p14:creationId xmlns:p14="http://schemas.microsoft.com/office/powerpoint/2010/main" val="29313970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Things we can do in ODA to enhance the integrity of the signals that nature sends us. </a:t>
            </a:r>
          </a:p>
          <a:p>
            <a:endParaRPr lang="en-US" dirty="0"/>
          </a:p>
          <a:p>
            <a:r>
              <a:rPr lang="en-US" dirty="0"/>
              <a:t>Proposed not as a set of “rules” that determine study qualification, but as a set of values that should influence it.</a:t>
            </a:r>
          </a:p>
          <a:p>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19</a:t>
            </a:fld>
            <a:endParaRPr lang="en-US"/>
          </a:p>
        </p:txBody>
      </p:sp>
    </p:spTree>
    <p:extLst>
      <p:ext uri="{BB962C8B-B14F-4D97-AF65-F5344CB8AC3E}">
        <p14:creationId xmlns:p14="http://schemas.microsoft.com/office/powerpoint/2010/main" val="26981722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*Also the decision of whether to publish or not (related to publication bias).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These are the penultimate conduits of the scientific process informing the clinical knowledge base through which the “message” is conveyed.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Distinguishing between judgements about evidence </a:t>
            </a:r>
            <a:r>
              <a:rPr lang="en-US" u="sng" dirty="0">
                <a:effectLst/>
              </a:rPr>
              <a:t>vs.</a:t>
            </a:r>
            <a:r>
              <a:rPr lang="en-US" dirty="0">
                <a:effectLst/>
              </a:rPr>
              <a:t> clinical decision making is critical.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We ought to bear in mind that clinical decision making (decisions about actions) should be distinct and separate from analysis, inference and knowledge accrual (judgements about evidence). These are different processes with separate objectives. Probability (e.g., a p-value) itself is not a decision. Clinical decision making </a:t>
            </a:r>
            <a:r>
              <a:rPr lang="en-US" i="1" dirty="0">
                <a:effectLst/>
              </a:rPr>
              <a:t>does</a:t>
            </a:r>
            <a:r>
              <a:rPr lang="en-US" dirty="0">
                <a:effectLst/>
              </a:rPr>
              <a:t> take evidence into account, but </a:t>
            </a:r>
            <a:r>
              <a:rPr lang="en-US" u="sng" dirty="0">
                <a:effectLst/>
              </a:rPr>
              <a:t>must also take into account the individual prognosis, utilities, and interests of the individual patient.</a:t>
            </a:r>
            <a:r>
              <a:rPr lang="en-US" u="none" dirty="0">
                <a:effectLst/>
              </a:rPr>
              <a:t> </a:t>
            </a:r>
            <a:r>
              <a:rPr lang="en-US" dirty="0">
                <a:effectLst/>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a:p>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20</a:t>
            </a:fld>
            <a:endParaRPr lang="en-US"/>
          </a:p>
        </p:txBody>
      </p:sp>
    </p:spTree>
    <p:extLst>
      <p:ext uri="{BB962C8B-B14F-4D97-AF65-F5344CB8AC3E}">
        <p14:creationId xmlns:p14="http://schemas.microsoft.com/office/powerpoint/2010/main" val="4243584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Fire Lookout on Mt. Tam: 360-degree views 50+ mile vistas</a:t>
            </a:r>
          </a:p>
          <a:p>
            <a:endParaRPr lang="en-US" dirty="0"/>
          </a:p>
          <a:p>
            <a:r>
              <a:rPr lang="en-US" dirty="0"/>
              <a:t>An opportunity to reflect: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on what is important in life</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 epistemology and decision-making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on scientific reasoning</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 prediction modeling</a:t>
            </a:r>
          </a:p>
          <a:p>
            <a:pPr marL="171450" indent="-171450">
              <a:buFont typeface="Arial" panose="020B0604020202020204" pitchFamily="34" charset="0"/>
              <a:buChar char="•"/>
            </a:pPr>
            <a:r>
              <a:rPr lang="en-US" dirty="0"/>
              <a:t>on the current juggernaut machine learning and when and how it useful and not useful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a:t>on the direction of health science research…</a:t>
            </a:r>
          </a:p>
          <a:p>
            <a:endParaRPr lang="en-US" dirty="0"/>
          </a:p>
          <a:p>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3</a:t>
            </a:fld>
            <a:endParaRPr lang="en-US"/>
          </a:p>
        </p:txBody>
      </p:sp>
    </p:spTree>
    <p:extLst>
      <p:ext uri="{BB962C8B-B14F-4D97-AF65-F5344CB8AC3E}">
        <p14:creationId xmlns:p14="http://schemas.microsoft.com/office/powerpoint/2010/main" val="19304288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have surveyed the scientific process informing the clinical knowledge base through which the “message” is conveyed. </a:t>
            </a:r>
          </a:p>
          <a:p>
            <a:pPr marL="171450" indent="-171450">
              <a:buFont typeface="Arial" panose="020B0604020202020204" pitchFamily="34" charset="0"/>
              <a:buChar char="•"/>
            </a:pPr>
            <a:r>
              <a:rPr lang="en-US" dirty="0"/>
              <a:t>Cumulative, compounding noise degrading signal fidelity: entropy in information</a:t>
            </a:r>
          </a:p>
          <a:p>
            <a:pPr marL="171450" indent="-171450">
              <a:buFont typeface="Arial" panose="020B0604020202020204" pitchFamily="34" charset="0"/>
              <a:buChar char="•"/>
            </a:pPr>
            <a:r>
              <a:rPr lang="en-US" dirty="0"/>
              <a:t>Methods and guidelines for enhancing integrity of ODA/”RWE” proposed</a:t>
            </a:r>
          </a:p>
          <a:p>
            <a:pPr marL="171450" indent="-171450">
              <a:buFont typeface="Arial" panose="020B0604020202020204" pitchFamily="34" charset="0"/>
              <a:buChar char="•"/>
            </a:pPr>
            <a:r>
              <a:rPr lang="en-US" dirty="0"/>
              <a:t>How might we decide what kind of evidence to use for personalized health care decision making? ODA/”RWE” vs. RCT?  </a:t>
            </a:r>
          </a:p>
          <a:p>
            <a:pPr marL="171450" indent="-171450">
              <a:buFont typeface="Arial" panose="020B0604020202020204" pitchFamily="34" charset="0"/>
              <a:buChar char="•"/>
            </a:pPr>
            <a:r>
              <a:rPr lang="en-US" dirty="0"/>
              <a:t>How might we understand and evaluate evidence quality (Value of Information)?  </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21</a:t>
            </a:fld>
            <a:endParaRPr lang="en-US"/>
          </a:p>
        </p:txBody>
      </p:sp>
    </p:spTree>
    <p:extLst>
      <p:ext uri="{BB962C8B-B14F-4D97-AF65-F5344CB8AC3E}">
        <p14:creationId xmlns:p14="http://schemas.microsoft.com/office/powerpoint/2010/main" val="16788623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ODA/”RWE” vs. RCT? </a:t>
            </a:r>
          </a:p>
          <a:p>
            <a:endParaRPr lang="en-US" dirty="0"/>
          </a:p>
          <a:p>
            <a:r>
              <a:rPr lang="en-US" dirty="0"/>
              <a:t>We make trade-offs: bias, clinical relevance, precision, timeliness, cost to acquire information.  </a:t>
            </a:r>
          </a:p>
          <a:p>
            <a:endParaRPr lang="en-US" dirty="0"/>
          </a:p>
          <a:p>
            <a:r>
              <a:rPr lang="en-US" dirty="0"/>
              <a:t>What is the relative “value of Information”?</a:t>
            </a:r>
          </a:p>
          <a:p>
            <a:endParaRPr lang="en-US" dirty="0"/>
          </a:p>
          <a:p>
            <a:r>
              <a:rPr lang="en-US" dirty="0"/>
              <a:t>  </a:t>
            </a:r>
          </a:p>
        </p:txBody>
      </p:sp>
      <p:sp>
        <p:nvSpPr>
          <p:cNvPr id="4" name="Slide Number Placeholder 3"/>
          <p:cNvSpPr>
            <a:spLocks noGrp="1"/>
          </p:cNvSpPr>
          <p:nvPr>
            <p:ph type="sldNum" sz="quarter" idx="10"/>
          </p:nvPr>
        </p:nvSpPr>
        <p:spPr/>
        <p:txBody>
          <a:bodyPr/>
          <a:lstStyle/>
          <a:p>
            <a:fld id="{66864F97-0238-764C-A99C-7A956F309538}" type="slidenum">
              <a:rPr lang="en-US" smtClean="0"/>
              <a:t>22</a:t>
            </a:fld>
            <a:endParaRPr lang="en-US"/>
          </a:p>
        </p:txBody>
      </p:sp>
    </p:spTree>
    <p:extLst>
      <p:ext uri="{BB962C8B-B14F-4D97-AF65-F5344CB8AC3E}">
        <p14:creationId xmlns:p14="http://schemas.microsoft.com/office/powerpoint/2010/main" val="26330854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Exploring methods for evaluating the relative information yield and relative value of evidence.</a:t>
            </a:r>
          </a:p>
        </p:txBody>
      </p:sp>
      <p:sp>
        <p:nvSpPr>
          <p:cNvPr id="4" name="Slide Number Placeholder 3"/>
          <p:cNvSpPr>
            <a:spLocks noGrp="1"/>
          </p:cNvSpPr>
          <p:nvPr>
            <p:ph type="sldNum" sz="quarter" idx="10"/>
          </p:nvPr>
        </p:nvSpPr>
        <p:spPr/>
        <p:txBody>
          <a:bodyPr/>
          <a:lstStyle/>
          <a:p>
            <a:fld id="{66864F97-0238-764C-A99C-7A956F309538}" type="slidenum">
              <a:rPr lang="en-US" smtClean="0"/>
              <a:t>23</a:t>
            </a:fld>
            <a:endParaRPr lang="en-US"/>
          </a:p>
        </p:txBody>
      </p:sp>
    </p:spTree>
    <p:extLst>
      <p:ext uri="{BB962C8B-B14F-4D97-AF65-F5344CB8AC3E}">
        <p14:creationId xmlns:p14="http://schemas.microsoft.com/office/powerpoint/2010/main" val="21583094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has been our journey though various issues in evidence quality and personalized health care decision making: through managing uncertainty in scientific process informing the clinical knowledge base </a:t>
            </a:r>
          </a:p>
        </p:txBody>
      </p:sp>
      <p:sp>
        <p:nvSpPr>
          <p:cNvPr id="4" name="Slide Number Placeholder 3"/>
          <p:cNvSpPr>
            <a:spLocks noGrp="1"/>
          </p:cNvSpPr>
          <p:nvPr>
            <p:ph type="sldNum" sz="quarter" idx="10"/>
          </p:nvPr>
        </p:nvSpPr>
        <p:spPr/>
        <p:txBody>
          <a:bodyPr/>
          <a:lstStyle/>
          <a:p>
            <a:fld id="{66864F97-0238-764C-A99C-7A956F309538}" type="slidenum">
              <a:rPr lang="en-US" smtClean="0"/>
              <a:t>30</a:t>
            </a:fld>
            <a:endParaRPr lang="en-US"/>
          </a:p>
        </p:txBody>
      </p:sp>
    </p:spTree>
    <p:extLst>
      <p:ext uri="{BB962C8B-B14F-4D97-AF65-F5344CB8AC3E}">
        <p14:creationId xmlns:p14="http://schemas.microsoft.com/office/powerpoint/2010/main" val="3004648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E5042AF-F0C1-4053-AF21-2743EAAADAB5}" type="slidenum">
              <a:rPr lang="en-GB" smtClean="0">
                <a:solidFill>
                  <a:prstClr val="black"/>
                </a:solidFill>
                <a:latin typeface="Calibri"/>
              </a:rPr>
              <a:pPr/>
              <a:t>32</a:t>
            </a:fld>
            <a:endParaRPr lang="en-GB">
              <a:solidFill>
                <a:prstClr val="black"/>
              </a:solidFill>
              <a:latin typeface="Calibri"/>
            </a:endParaRPr>
          </a:p>
        </p:txBody>
      </p:sp>
    </p:spTree>
    <p:extLst>
      <p:ext uri="{BB962C8B-B14F-4D97-AF65-F5344CB8AC3E}">
        <p14:creationId xmlns:p14="http://schemas.microsoft.com/office/powerpoint/2010/main" val="1723155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E5042AF-F0C1-4053-AF21-2743EAAADAB5}" type="slidenum">
              <a:rPr lang="en-GB" smtClean="0">
                <a:solidFill>
                  <a:prstClr val="black"/>
                </a:solidFill>
                <a:latin typeface="Calibri"/>
              </a:rPr>
              <a:pPr/>
              <a:t>33</a:t>
            </a:fld>
            <a:endParaRPr lang="en-GB">
              <a:solidFill>
                <a:prstClr val="black"/>
              </a:solidFill>
              <a:latin typeface="Calibri"/>
            </a:endParaRPr>
          </a:p>
        </p:txBody>
      </p:sp>
    </p:spTree>
    <p:extLst>
      <p:ext uri="{BB962C8B-B14F-4D97-AF65-F5344CB8AC3E}">
        <p14:creationId xmlns:p14="http://schemas.microsoft.com/office/powerpoint/2010/main" val="29853967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E5042AF-F0C1-4053-AF21-2743EAAADAB5}" type="slidenum">
              <a:rPr lang="en-GB" smtClean="0">
                <a:solidFill>
                  <a:prstClr val="black"/>
                </a:solidFill>
                <a:latin typeface="Calibri"/>
              </a:rPr>
              <a:pPr/>
              <a:t>34</a:t>
            </a:fld>
            <a:endParaRPr lang="en-GB">
              <a:solidFill>
                <a:prstClr val="black"/>
              </a:solidFill>
              <a:latin typeface="Calibri"/>
            </a:endParaRPr>
          </a:p>
        </p:txBody>
      </p:sp>
    </p:spTree>
    <p:extLst>
      <p:ext uri="{BB962C8B-B14F-4D97-AF65-F5344CB8AC3E}">
        <p14:creationId xmlns:p14="http://schemas.microsoft.com/office/powerpoint/2010/main" val="16776003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Statistical sciences and health research has a sort of 'approach avoidance' to an acknowledged crisis in research reproducibility with implications for scientific credibility.</a:t>
            </a:r>
          </a:p>
        </p:txBody>
      </p:sp>
      <p:sp>
        <p:nvSpPr>
          <p:cNvPr id="4" name="Slide Number Placeholder 3"/>
          <p:cNvSpPr>
            <a:spLocks noGrp="1"/>
          </p:cNvSpPr>
          <p:nvPr>
            <p:ph type="sldNum" sz="quarter" idx="10"/>
          </p:nvPr>
        </p:nvSpPr>
        <p:spPr/>
        <p:txBody>
          <a:bodyPr/>
          <a:lstStyle/>
          <a:p>
            <a:fld id="{66864F97-0238-764C-A99C-7A956F309538}" type="slidenum">
              <a:rPr lang="en-US" smtClean="0"/>
              <a:t>4</a:t>
            </a:fld>
            <a:endParaRPr lang="en-US"/>
          </a:p>
        </p:txBody>
      </p:sp>
    </p:spTree>
    <p:extLst>
      <p:ext uri="{BB962C8B-B14F-4D97-AF65-F5344CB8AC3E}">
        <p14:creationId xmlns:p14="http://schemas.microsoft.com/office/powerpoint/2010/main" val="19042589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 there is a serious problem, but we sort of dither about what to do about it.</a:t>
            </a:r>
          </a:p>
          <a:p>
            <a:endParaRPr lang="en-US" dirty="0"/>
          </a:p>
          <a:p>
            <a:r>
              <a:rPr lang="en-US" dirty="0"/>
              <a:t>This interests me.</a:t>
            </a:r>
          </a:p>
        </p:txBody>
      </p:sp>
      <p:sp>
        <p:nvSpPr>
          <p:cNvPr id="4" name="Slide Number Placeholder 3"/>
          <p:cNvSpPr>
            <a:spLocks noGrp="1"/>
          </p:cNvSpPr>
          <p:nvPr>
            <p:ph type="sldNum" sz="quarter" idx="10"/>
          </p:nvPr>
        </p:nvSpPr>
        <p:spPr/>
        <p:txBody>
          <a:bodyPr/>
          <a:lstStyle/>
          <a:p>
            <a:fld id="{66864F97-0238-764C-A99C-7A956F309538}" type="slidenum">
              <a:rPr lang="en-US" smtClean="0"/>
              <a:t>5</a:t>
            </a:fld>
            <a:endParaRPr lang="en-US"/>
          </a:p>
        </p:txBody>
      </p:sp>
    </p:spTree>
    <p:extLst>
      <p:ext uri="{BB962C8B-B14F-4D97-AF65-F5344CB8AC3E}">
        <p14:creationId xmlns:p14="http://schemas.microsoft.com/office/powerpoint/2010/main" val="1656018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Numerous threats militate against validity, reproducibility, integrity of inference, and the self-correcting mechanism of the scientific method.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"Sampling error is only one component in a long sequence of distortive forces in the scientific process informing the clinical knowledge base, and often not the most important</a:t>
            </a:r>
            <a:r>
              <a:rPr lang="en-US" sz="1200" kern="1200" baseline="300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arc is a conceptual idealization of the scientific process informing the clinical knowledge base focusing on Observational Data Analysis (ODA). We can </a:t>
            </a:r>
            <a:r>
              <a:rPr lang="en-US" sz="1200" kern="1200" dirty="0">
                <a:solidFill>
                  <a:schemeClr val="tx1"/>
                </a:solidFill>
                <a:effectLst/>
                <a:latin typeface="+mn-lt"/>
                <a:ea typeface="+mn-ea"/>
                <a:cs typeface="+mn-cs"/>
              </a:rPr>
              <a:t>deconstruct the process of generating scientific evidence via ODA and identify prevalent sources of potential distortion of information and inference. </a:t>
            </a:r>
            <a:endParaRPr lang="en-US" dirty="0"/>
          </a:p>
          <a:p>
            <a:endParaRPr lang="en-US" dirty="0"/>
          </a:p>
          <a:p>
            <a:r>
              <a:rPr lang="en-US" dirty="0"/>
              <a:t>Between each node in the process cascade is a connection</a:t>
            </a:r>
          </a:p>
        </p:txBody>
      </p:sp>
      <p:sp>
        <p:nvSpPr>
          <p:cNvPr id="4" name="Slide Number Placeholder 3"/>
          <p:cNvSpPr>
            <a:spLocks noGrp="1"/>
          </p:cNvSpPr>
          <p:nvPr>
            <p:ph type="sldNum" sz="quarter" idx="10"/>
          </p:nvPr>
        </p:nvSpPr>
        <p:spPr/>
        <p:txBody>
          <a:bodyPr/>
          <a:lstStyle/>
          <a:p>
            <a:fld id="{66864F97-0238-764C-A99C-7A956F309538}" type="slidenum">
              <a:rPr lang="en-US" smtClean="0"/>
              <a:t>6</a:t>
            </a:fld>
            <a:endParaRPr lang="en-US"/>
          </a:p>
        </p:txBody>
      </p:sp>
    </p:spTree>
    <p:extLst>
      <p:ext uri="{BB962C8B-B14F-4D97-AF65-F5344CB8AC3E}">
        <p14:creationId xmlns:p14="http://schemas.microsoft.com/office/powerpoint/2010/main" val="40533552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Many methodological and systematic pitfalls introduce loss and distortion of the “signal” representing causal relationships in nature, much as noise compromises transmission in a communication channel.</a:t>
            </a:r>
          </a:p>
          <a:p>
            <a:endParaRPr lang="en-US" dirty="0"/>
          </a:p>
          <a:p>
            <a:r>
              <a:rPr lang="en-US" dirty="0"/>
              <a:t>In this analogy, </a:t>
            </a:r>
            <a:r>
              <a:rPr lang="en-US" sz="1200" kern="1200" dirty="0">
                <a:solidFill>
                  <a:schemeClr val="tx1"/>
                </a:solidFill>
                <a:effectLst/>
                <a:latin typeface="+mn-lt"/>
                <a:ea typeface="+mn-ea"/>
                <a:cs typeface="+mn-cs"/>
              </a:rPr>
              <a:t>nature is the source, the message is a causal phenomenon to be modeled, transmission is the research process, noise comprises the sources of uncertainty described above, and the destination is the scientist’s or decision-maker’s mind. </a:t>
            </a:r>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7</a:t>
            </a:fld>
            <a:endParaRPr lang="en-US"/>
          </a:p>
        </p:txBody>
      </p:sp>
    </p:spTree>
    <p:extLst>
      <p:ext uri="{BB962C8B-B14F-4D97-AF65-F5344CB8AC3E}">
        <p14:creationId xmlns:p14="http://schemas.microsoft.com/office/powerpoint/2010/main" val="636779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Numerous methodological and systematic pitfalls introduce loss and distortion of the “signal” representing causal relationships in nature, much as noise compromises transmission in a communication channel.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attenuation in the size of the arrows representing the transmissions of information between nodes represents the degradation of information through the continuum of </a:t>
            </a:r>
            <a:r>
              <a:rPr lang="en-US" sz="1200" kern="1200" dirty="0">
                <a:solidFill>
                  <a:schemeClr val="tx1"/>
                </a:solidFill>
                <a:effectLst/>
                <a:latin typeface="+mn-lt"/>
                <a:ea typeface="+mn-ea"/>
                <a:cs typeface="+mn-cs"/>
              </a:rPr>
              <a:t>the scientific process informing the clinical knowledge base.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information uncertainty tends to increase in the process. This is information entropy.</a:t>
            </a:r>
            <a:r>
              <a:rPr lang="en-US" dirty="0"/>
              <a:t> </a:t>
            </a:r>
          </a:p>
          <a:p>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8</a:t>
            </a:fld>
            <a:endParaRPr lang="en-US"/>
          </a:p>
        </p:txBody>
      </p:sp>
    </p:spTree>
    <p:extLst>
      <p:ext uri="{BB962C8B-B14F-4D97-AF65-F5344CB8AC3E}">
        <p14:creationId xmlns:p14="http://schemas.microsoft.com/office/powerpoint/2010/main" val="1546505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1" kern="1200" dirty="0">
                <a:solidFill>
                  <a:schemeClr val="tx1"/>
                </a:solidFill>
                <a:effectLst/>
                <a:latin typeface="+mn-lt"/>
                <a:ea typeface="+mn-ea"/>
                <a:cs typeface="+mn-cs"/>
              </a:rPr>
              <a:t>Nature</a:t>
            </a:r>
            <a:r>
              <a:rPr lang="en-US" sz="1200" b="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nexus of causes that produce all phenomena actually or potentially available for empirical study. The underlying causal structure of nature is often abstruse or inscrutable. </a:t>
            </a:r>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9</a:t>
            </a:fld>
            <a:endParaRPr lang="en-US"/>
          </a:p>
        </p:txBody>
      </p:sp>
    </p:spTree>
    <p:extLst>
      <p:ext uri="{BB962C8B-B14F-4D97-AF65-F5344CB8AC3E}">
        <p14:creationId xmlns:p14="http://schemas.microsoft.com/office/powerpoint/2010/main" val="343180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a:t>
            </a:r>
            <a:r>
              <a:rPr lang="en-US" sz="1200" b="1" i="1" kern="1200" dirty="0">
                <a:solidFill>
                  <a:schemeClr val="tx1"/>
                </a:solidFill>
                <a:effectLst/>
                <a:latin typeface="+mn-lt"/>
                <a:ea typeface="+mn-ea"/>
                <a:cs typeface="+mn-cs"/>
              </a:rPr>
              <a:t>population</a:t>
            </a:r>
            <a:r>
              <a:rPr lang="en-US" sz="1200" kern="1200" dirty="0">
                <a:solidFill>
                  <a:schemeClr val="tx1"/>
                </a:solidFill>
                <a:effectLst/>
                <a:latin typeface="+mn-lt"/>
                <a:ea typeface="+mn-ea"/>
                <a:cs typeface="+mn-cs"/>
              </a:rPr>
              <a:t> is a set of phenomena (existing, nonextant, and/or possible) in some category of interest for study.  A population is the realization of a causal process in nature and is the primary object of study and inference.</a:t>
            </a:r>
            <a:r>
              <a:rPr lang="en-US" dirty="0">
                <a:effectLst/>
              </a:rPr>
              <a:t> </a:t>
            </a:r>
            <a:endParaRPr lang="en-US" dirty="0"/>
          </a:p>
        </p:txBody>
      </p:sp>
      <p:sp>
        <p:nvSpPr>
          <p:cNvPr id="4" name="Slide Number Placeholder 3"/>
          <p:cNvSpPr>
            <a:spLocks noGrp="1"/>
          </p:cNvSpPr>
          <p:nvPr>
            <p:ph type="sldNum" sz="quarter" idx="10"/>
          </p:nvPr>
        </p:nvSpPr>
        <p:spPr/>
        <p:txBody>
          <a:bodyPr/>
          <a:lstStyle/>
          <a:p>
            <a:fld id="{66864F97-0238-764C-A99C-7A956F309538}" type="slidenum">
              <a:rPr lang="en-US" smtClean="0"/>
              <a:t>10</a:t>
            </a:fld>
            <a:endParaRPr lang="en-US"/>
          </a:p>
        </p:txBody>
      </p:sp>
    </p:spTree>
    <p:extLst>
      <p:ext uri="{BB962C8B-B14F-4D97-AF65-F5344CB8AC3E}">
        <p14:creationId xmlns:p14="http://schemas.microsoft.com/office/powerpoint/2010/main" val="1285879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1.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C9939A4-EB77-D34E-A570-B59F9A40FD26}" type="datetimeFigureOut">
              <a:rPr lang="en-US" smtClean="0"/>
              <a:t>8/15/18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31540466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9939A4-EB77-D34E-A570-B59F9A40FD26}" type="datetimeFigureOut">
              <a:rPr lang="en-US" smtClean="0"/>
              <a:t>8/15/18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145675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9939A4-EB77-D34E-A570-B59F9A40FD26}" type="datetimeFigureOut">
              <a:rPr lang="en-US" smtClean="0"/>
              <a:t>8/15/18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896348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4_Title Only">
    <p:spTree>
      <p:nvGrpSpPr>
        <p:cNvPr id="1" name=""/>
        <p:cNvGrpSpPr/>
        <p:nvPr/>
      </p:nvGrpSpPr>
      <p:grpSpPr>
        <a:xfrm>
          <a:off x="0" y="0"/>
          <a:ext cx="0" cy="0"/>
          <a:chOff x="0" y="0"/>
          <a:chExt cx="0" cy="0"/>
        </a:xfrm>
      </p:grpSpPr>
      <p:graphicFrame>
        <p:nvGraphicFramePr>
          <p:cNvPr id="3"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198" name="think-cell Slide" r:id="rId4" imgW="360" imgH="360" progId="TCLayout.ActiveDocument.1">
                  <p:embed/>
                </p:oleObj>
              </mc:Choice>
              <mc:Fallback>
                <p:oleObj name="think-cell Slide" r:id="rId4" imgW="360" imgH="360" progId="TCLayout.ActiveDocument.1">
                  <p:embed/>
                  <p:pic>
                    <p:nvPicPr>
                      <p:cNvPr id="3" name="Object 1"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8" y="1588"/>
                        <a:ext cx="1587" cy="15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oleObj>
              </mc:Fallback>
            </mc:AlternateContent>
          </a:graphicData>
        </a:graphic>
      </p:graphicFrame>
      <p:pic>
        <p:nvPicPr>
          <p:cNvPr id="4" name="Picture 3"/>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42351929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9939A4-EB77-D34E-A570-B59F9A40FD26}" type="datetimeFigureOut">
              <a:rPr lang="en-US" smtClean="0"/>
              <a:t>8/15/18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75297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C9939A4-EB77-D34E-A570-B59F9A40FD26}" type="datetimeFigureOut">
              <a:rPr lang="en-US" smtClean="0"/>
              <a:t>8/15/18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4149276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C9939A4-EB77-D34E-A570-B59F9A40FD26}" type="datetimeFigureOut">
              <a:rPr lang="en-US" smtClean="0"/>
              <a:t>8/15/18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2105030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9939A4-EB77-D34E-A570-B59F9A40FD26}" type="datetimeFigureOut">
              <a:rPr lang="en-US" smtClean="0"/>
              <a:t>8/15/18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13768631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C9939A4-EB77-D34E-A570-B59F9A40FD26}" type="datetimeFigureOut">
              <a:rPr lang="en-US" smtClean="0"/>
              <a:t>8/15/18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3414919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9939A4-EB77-D34E-A570-B59F9A40FD26}" type="datetimeFigureOut">
              <a:rPr lang="en-US" smtClean="0"/>
              <a:t>8/15/18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1726687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C9939A4-EB77-D34E-A570-B59F9A40FD26}" type="datetimeFigureOut">
              <a:rPr lang="en-US" smtClean="0"/>
              <a:t>8/15/18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635050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C9939A4-EB77-D34E-A570-B59F9A40FD26}" type="datetimeFigureOut">
              <a:rPr lang="en-US" smtClean="0"/>
              <a:t>8/15/18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203A04-076D-514E-B6DC-1E4CA501E56C}" type="slidenum">
              <a:rPr lang="en-US" smtClean="0"/>
              <a:t>‹#›</a:t>
            </a:fld>
            <a:endParaRPr lang="en-US"/>
          </a:p>
        </p:txBody>
      </p:sp>
    </p:spTree>
    <p:extLst>
      <p:ext uri="{BB962C8B-B14F-4D97-AF65-F5344CB8AC3E}">
        <p14:creationId xmlns:p14="http://schemas.microsoft.com/office/powerpoint/2010/main" val="3566965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9939A4-EB77-D34E-A570-B59F9A40FD26}" type="datetimeFigureOut">
              <a:rPr lang="en-US" smtClean="0"/>
              <a:t>8/15/18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203A04-076D-514E-B6DC-1E4CA501E56C}" type="slidenum">
              <a:rPr lang="en-US" smtClean="0"/>
              <a:t>‹#›</a:t>
            </a:fld>
            <a:endParaRPr lang="en-US"/>
          </a:p>
        </p:txBody>
      </p:sp>
    </p:spTree>
    <p:extLst>
      <p:ext uri="{BB962C8B-B14F-4D97-AF65-F5344CB8AC3E}">
        <p14:creationId xmlns:p14="http://schemas.microsoft.com/office/powerpoint/2010/main" val="26263311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24.emf"/></Relationships>
</file>

<file path=ppt/slides/_rels/slide2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3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hyperlink" Target="https://www.thejournalofprecisionmedicine.com/wp-content/uploads/2015/01/NORRIS-LEVY-ARTICLE___new.pdf" TargetMode="External"/><Relationship Id="rId2" Type="http://schemas.openxmlformats.org/officeDocument/2006/relationships/hyperlink" Target="http://biostat.mc.vanderbilt.edu/wiki/Main/RmS"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D4A7E9C-7D4A-184C-BF32-FB854232CF5F}"/>
              </a:ext>
            </a:extLst>
          </p:cNvPr>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0867267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49" name="Picture 1" descr="page5image3802208">
            <a:extLst>
              <a:ext uri="{FF2B5EF4-FFF2-40B4-BE49-F238E27FC236}">
                <a16:creationId xmlns:a16="http://schemas.microsoft.com/office/drawing/2014/main" id="{2AC266C3-AC64-8A42-828F-25C2A9B7F9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955" y="643467"/>
            <a:ext cx="7428089" cy="557106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53767AF7-6A49-F347-AD08-64F9B3A00676}"/>
              </a:ext>
            </a:extLst>
          </p:cNvPr>
          <p:cNvSpPr/>
          <p:nvPr/>
        </p:nvSpPr>
        <p:spPr>
          <a:xfrm>
            <a:off x="7216346" y="790832"/>
            <a:ext cx="1421027" cy="17052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0B561924-6F81-4140-824E-EA102E533CF4}"/>
              </a:ext>
            </a:extLst>
          </p:cNvPr>
          <p:cNvSpPr/>
          <p:nvPr/>
        </p:nvSpPr>
        <p:spPr>
          <a:xfrm>
            <a:off x="4922108" y="4591003"/>
            <a:ext cx="3363936" cy="17052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9A54BCE5-4829-5349-AC54-454620DB2B0A}"/>
              </a:ext>
            </a:extLst>
          </p:cNvPr>
          <p:cNvSpPr txBox="1"/>
          <p:nvPr/>
        </p:nvSpPr>
        <p:spPr>
          <a:xfrm>
            <a:off x="5041557" y="4065374"/>
            <a:ext cx="3595816" cy="2031325"/>
          </a:xfrm>
          <a:prstGeom prst="rect">
            <a:avLst/>
          </a:prstGeom>
          <a:noFill/>
          <a:ln>
            <a:solidFill>
              <a:schemeClr val="accent1">
                <a:shade val="50000"/>
              </a:schemeClr>
            </a:solidFill>
          </a:ln>
          <a:effectLst>
            <a:outerShdw blurRad="50800" dist="38100" dir="2700000" algn="tl" rotWithShape="0">
              <a:prstClr val="black">
                <a:alpha val="40000"/>
              </a:prstClr>
            </a:outerShdw>
          </a:effectLst>
        </p:spPr>
        <p:txBody>
          <a:bodyPr wrap="square" rtlCol="0">
            <a:spAutoFit/>
          </a:bodyPr>
          <a:lstStyle/>
          <a:p>
            <a:r>
              <a:rPr lang="en-US" dirty="0"/>
              <a:t>A </a:t>
            </a:r>
            <a:r>
              <a:rPr lang="en-US" b="1" i="1" dirty="0"/>
              <a:t>population</a:t>
            </a:r>
            <a:r>
              <a:rPr lang="en-US" dirty="0"/>
              <a:t> is </a:t>
            </a:r>
            <a:r>
              <a:rPr lang="en-US" i="1" dirty="0"/>
              <a:t>a set of phenomena </a:t>
            </a:r>
            <a:r>
              <a:rPr lang="en-US" dirty="0"/>
              <a:t>(existing, nonextant, and/or possible) in some category of interest for study.  A population is </a:t>
            </a:r>
            <a:r>
              <a:rPr lang="en-US" i="1" dirty="0"/>
              <a:t>the realization of a causal process </a:t>
            </a:r>
            <a:r>
              <a:rPr lang="en-US" dirty="0"/>
              <a:t>in nature and is the primary object of study and inference. </a:t>
            </a:r>
          </a:p>
        </p:txBody>
      </p:sp>
    </p:spTree>
    <p:extLst>
      <p:ext uri="{BB962C8B-B14F-4D97-AF65-F5344CB8AC3E}">
        <p14:creationId xmlns:p14="http://schemas.microsoft.com/office/powerpoint/2010/main" val="1716712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C442533F-2707-CC4F-B2AD-6C22066E9CF9}"/>
              </a:ext>
            </a:extLst>
          </p:cNvPr>
          <p:cNvGrpSpPr/>
          <p:nvPr/>
        </p:nvGrpSpPr>
        <p:grpSpPr>
          <a:xfrm>
            <a:off x="857955" y="643467"/>
            <a:ext cx="7754704" cy="5571066"/>
            <a:chOff x="857955" y="643467"/>
            <a:chExt cx="7754704" cy="5571066"/>
          </a:xfrm>
        </p:grpSpPr>
        <p:pic>
          <p:nvPicPr>
            <p:cNvPr id="3073" name="Picture 1" descr="page7image3801312">
              <a:extLst>
                <a:ext uri="{FF2B5EF4-FFF2-40B4-BE49-F238E27FC236}">
                  <a16:creationId xmlns:a16="http://schemas.microsoft.com/office/drawing/2014/main" id="{BE32A571-4CF4-2342-A8ED-E42656CE36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955" y="643467"/>
              <a:ext cx="7428089" cy="557106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E30981A-BE43-3A4D-A09D-DF07FB5B0E2F}"/>
                </a:ext>
              </a:extLst>
            </p:cNvPr>
            <p:cNvSpPr/>
            <p:nvPr/>
          </p:nvSpPr>
          <p:spPr>
            <a:xfrm>
              <a:off x="4621427" y="3410465"/>
              <a:ext cx="3991232" cy="11121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TextBox 4">
            <a:extLst>
              <a:ext uri="{FF2B5EF4-FFF2-40B4-BE49-F238E27FC236}">
                <a16:creationId xmlns:a16="http://schemas.microsoft.com/office/drawing/2014/main" id="{A273BC31-4EDF-5849-996F-951E2EC57F49}"/>
              </a:ext>
            </a:extLst>
          </p:cNvPr>
          <p:cNvSpPr txBox="1"/>
          <p:nvPr/>
        </p:nvSpPr>
        <p:spPr>
          <a:xfrm>
            <a:off x="5666957" y="3273960"/>
            <a:ext cx="2619087" cy="2862322"/>
          </a:xfrm>
          <a:prstGeom prst="rect">
            <a:avLst/>
          </a:prstGeom>
          <a:solidFill>
            <a:schemeClr val="bg1"/>
          </a:solidFill>
          <a:ln>
            <a:solidFill>
              <a:schemeClr val="accent1">
                <a:shade val="50000"/>
              </a:schemeClr>
            </a:solidFill>
          </a:ln>
          <a:effectLst>
            <a:outerShdw blurRad="50800" dist="38100" dir="2700000" algn="tl" rotWithShape="0">
              <a:prstClr val="black">
                <a:alpha val="40000"/>
              </a:prstClr>
            </a:outerShdw>
          </a:effectLst>
        </p:spPr>
        <p:txBody>
          <a:bodyPr wrap="square" rtlCol="0">
            <a:spAutoFit/>
          </a:bodyPr>
          <a:lstStyle/>
          <a:p>
            <a:r>
              <a:rPr lang="en-US" dirty="0"/>
              <a:t>Records of observations made of the sample constitute the </a:t>
            </a:r>
            <a:r>
              <a:rPr lang="en-US" b="1" i="1" dirty="0"/>
              <a:t>data</a:t>
            </a:r>
            <a:r>
              <a:rPr lang="en-US" dirty="0"/>
              <a:t>. Of all possible observations on the sample </a:t>
            </a:r>
            <a:r>
              <a:rPr lang="en-US" i="1" dirty="0"/>
              <a:t>only some are made</a:t>
            </a:r>
            <a:r>
              <a:rPr lang="en-US" dirty="0"/>
              <a:t>, and all observations are made and recorded with </a:t>
            </a:r>
            <a:r>
              <a:rPr lang="en-US" i="1" dirty="0"/>
              <a:t>some probability of error </a:t>
            </a:r>
            <a:r>
              <a:rPr lang="en-US" dirty="0"/>
              <a:t>at each step. </a:t>
            </a:r>
          </a:p>
        </p:txBody>
      </p:sp>
      <p:sp>
        <p:nvSpPr>
          <p:cNvPr id="8" name="TextBox 7">
            <a:extLst>
              <a:ext uri="{FF2B5EF4-FFF2-40B4-BE49-F238E27FC236}">
                <a16:creationId xmlns:a16="http://schemas.microsoft.com/office/drawing/2014/main" id="{7C81D9C6-921F-FA4C-B4DA-2CD319255692}"/>
              </a:ext>
            </a:extLst>
          </p:cNvPr>
          <p:cNvSpPr txBox="1"/>
          <p:nvPr/>
        </p:nvSpPr>
        <p:spPr>
          <a:xfrm>
            <a:off x="4250723" y="794365"/>
            <a:ext cx="4361936" cy="1200329"/>
          </a:xfrm>
          <a:prstGeom prst="rect">
            <a:avLst/>
          </a:prstGeom>
          <a:solidFill>
            <a:schemeClr val="bg1"/>
          </a:solidFill>
          <a:ln>
            <a:solidFill>
              <a:schemeClr val="accent1">
                <a:shade val="50000"/>
              </a:schemeClr>
            </a:solidFill>
          </a:ln>
          <a:effectLst>
            <a:outerShdw blurRad="50800" dist="38100" dir="2700000" algn="tl" rotWithShape="0">
              <a:prstClr val="black">
                <a:alpha val="40000"/>
              </a:prstClr>
            </a:outerShdw>
          </a:effectLst>
        </p:spPr>
        <p:txBody>
          <a:bodyPr wrap="square" rtlCol="0">
            <a:spAutoFit/>
          </a:bodyPr>
          <a:lstStyle/>
          <a:p>
            <a:r>
              <a:rPr lang="en-US" dirty="0"/>
              <a:t>The particular data set gathered, </a:t>
            </a:r>
            <a:r>
              <a:rPr lang="en-US" i="1" dirty="0"/>
              <a:t>out of many possible instances,</a:t>
            </a:r>
            <a:r>
              <a:rPr lang="en-US" dirty="0"/>
              <a:t> and </a:t>
            </a:r>
            <a:r>
              <a:rPr lang="en-US" i="1" dirty="0"/>
              <a:t>including all sources of noise</a:t>
            </a:r>
            <a:r>
              <a:rPr lang="en-US" dirty="0"/>
              <a:t>, informs the likelihood on which the analysis is predicated. </a:t>
            </a:r>
          </a:p>
        </p:txBody>
      </p:sp>
    </p:spTree>
    <p:extLst>
      <p:ext uri="{BB962C8B-B14F-4D97-AF65-F5344CB8AC3E}">
        <p14:creationId xmlns:p14="http://schemas.microsoft.com/office/powerpoint/2010/main" val="4220330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7" name="Picture 1" descr="page9image1803392">
            <a:extLst>
              <a:ext uri="{FF2B5EF4-FFF2-40B4-BE49-F238E27FC236}">
                <a16:creationId xmlns:a16="http://schemas.microsoft.com/office/drawing/2014/main" id="{98FF1F82-3B92-5B43-8AD7-DB06DE239B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955" y="643467"/>
            <a:ext cx="7428089" cy="55710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A587B1A-9744-EE47-A0DF-E52FD39E8B19}"/>
              </a:ext>
            </a:extLst>
          </p:cNvPr>
          <p:cNvSpPr txBox="1"/>
          <p:nvPr/>
        </p:nvSpPr>
        <p:spPr>
          <a:xfrm>
            <a:off x="2072640" y="872067"/>
            <a:ext cx="4343400" cy="461665"/>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US" sz="2400" b="1" dirty="0"/>
              <a:t>It is easy to be fooled by data!</a:t>
            </a:r>
          </a:p>
        </p:txBody>
      </p:sp>
    </p:spTree>
    <p:extLst>
      <p:ext uri="{BB962C8B-B14F-4D97-AF65-F5344CB8AC3E}">
        <p14:creationId xmlns:p14="http://schemas.microsoft.com/office/powerpoint/2010/main" val="28337614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A4D9E8A-A5DA-FB48-B362-CBA7E1E2F080}"/>
              </a:ext>
            </a:extLst>
          </p:cNvPr>
          <p:cNvSpPr/>
          <p:nvPr/>
        </p:nvSpPr>
        <p:spPr>
          <a:xfrm>
            <a:off x="1155357" y="1720840"/>
            <a:ext cx="6833286" cy="3416320"/>
          </a:xfrm>
          <a:prstGeom prst="rect">
            <a:avLst/>
          </a:prstGeom>
        </p:spPr>
        <p:txBody>
          <a:bodyPr wrap="square">
            <a:spAutoFit/>
          </a:bodyPr>
          <a:lstStyle/>
          <a:p>
            <a:r>
              <a:rPr lang="en-US" dirty="0">
                <a:solidFill>
                  <a:srgbClr val="222222"/>
                </a:solidFill>
                <a:latin typeface="arial" charset="0"/>
              </a:rPr>
              <a:t>“If you’ve got decent data and more importantly a likelihood that actually makes fairly specific scientifically based predictions, then you typically find out a lot and the prior matters less. If you’ve got a poorly specified model and badly thought out experiment, or haphazardly collected observational data, there’s not much you can do to make your likelihood inform your posterior.</a:t>
            </a:r>
          </a:p>
          <a:p>
            <a:endParaRPr lang="en-US" dirty="0">
              <a:solidFill>
                <a:srgbClr val="222222"/>
              </a:solidFill>
              <a:latin typeface="arial" charset="0"/>
            </a:endParaRPr>
          </a:p>
          <a:p>
            <a:r>
              <a:rPr lang="en-US" dirty="0">
                <a:solidFill>
                  <a:srgbClr val="222222"/>
                </a:solidFill>
                <a:latin typeface="arial" charset="0"/>
              </a:rPr>
              <a:t>The part that people tend to get wrong, in my opinion, isn’t the prior, it’s the model of the world that informs their likelihood, and/or the design of the data collection.”</a:t>
            </a:r>
          </a:p>
          <a:p>
            <a:endParaRPr lang="en-US" dirty="0">
              <a:solidFill>
                <a:srgbClr val="222222"/>
              </a:solidFill>
              <a:latin typeface="arial" charset="0"/>
            </a:endParaRPr>
          </a:p>
          <a:p>
            <a:pPr algn="r"/>
            <a:r>
              <a:rPr lang="en-US" dirty="0">
                <a:solidFill>
                  <a:srgbClr val="222222"/>
                </a:solidFill>
                <a:latin typeface="arial" charset="0"/>
              </a:rPr>
              <a:t>--Daniel Lakeland</a:t>
            </a:r>
          </a:p>
        </p:txBody>
      </p:sp>
    </p:spTree>
    <p:extLst>
      <p:ext uri="{BB962C8B-B14F-4D97-AF65-F5344CB8AC3E}">
        <p14:creationId xmlns:p14="http://schemas.microsoft.com/office/powerpoint/2010/main" val="3868659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1" name="Picture 1" descr="page11image3824384">
            <a:extLst>
              <a:ext uri="{FF2B5EF4-FFF2-40B4-BE49-F238E27FC236}">
                <a16:creationId xmlns:a16="http://schemas.microsoft.com/office/drawing/2014/main" id="{B9521822-75EA-0E4B-9963-369392B683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955" y="643467"/>
            <a:ext cx="7428089" cy="557106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1C6B88D-F10E-7B43-9B05-2708FF05D24A}"/>
              </a:ext>
            </a:extLst>
          </p:cNvPr>
          <p:cNvSpPr/>
          <p:nvPr/>
        </p:nvSpPr>
        <p:spPr>
          <a:xfrm>
            <a:off x="575187" y="4748981"/>
            <a:ext cx="2743200" cy="14655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472056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5" name="Picture 1" descr="page13image3823936">
            <a:extLst>
              <a:ext uri="{FF2B5EF4-FFF2-40B4-BE49-F238E27FC236}">
                <a16:creationId xmlns:a16="http://schemas.microsoft.com/office/drawing/2014/main" id="{06459B4D-CBF7-174D-AFB2-97521EDBC2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955" y="643467"/>
            <a:ext cx="7428089" cy="55710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E90F114-3282-B34C-B3A9-F5C356214D1A}"/>
              </a:ext>
            </a:extLst>
          </p:cNvPr>
          <p:cNvSpPr txBox="1"/>
          <p:nvPr/>
        </p:nvSpPr>
        <p:spPr>
          <a:xfrm>
            <a:off x="655320" y="4663440"/>
            <a:ext cx="3489960" cy="1415772"/>
          </a:xfrm>
          <a:prstGeom prst="rect">
            <a:avLst/>
          </a:prstGeom>
          <a:solidFill>
            <a:schemeClr val="bg1"/>
          </a:solidFill>
          <a:effectLst>
            <a:outerShdw blurRad="50800" dist="38100" dir="18900000" algn="bl" rotWithShape="0">
              <a:prstClr val="black">
                <a:alpha val="40000"/>
              </a:prstClr>
            </a:outerShdw>
          </a:effectLst>
        </p:spPr>
        <p:txBody>
          <a:bodyPr wrap="square" rtlCol="0">
            <a:spAutoFit/>
          </a:bodyPr>
          <a:lstStyle/>
          <a:p>
            <a:r>
              <a:rPr lang="en-US" dirty="0"/>
              <a:t>The myth of rational objectivity: </a:t>
            </a:r>
          </a:p>
          <a:p>
            <a:r>
              <a:rPr lang="en-US" dirty="0"/>
              <a:t>‘our thinking suffers from overconfidence, bias, and various distortions of reasoning…’</a:t>
            </a:r>
          </a:p>
          <a:p>
            <a:r>
              <a:rPr lang="en-US" sz="1400" dirty="0"/>
              <a:t>-Daniel Kahneman (“Thinking Fast and Slow”) </a:t>
            </a:r>
          </a:p>
        </p:txBody>
      </p:sp>
    </p:spTree>
    <p:extLst>
      <p:ext uri="{BB962C8B-B14F-4D97-AF65-F5344CB8AC3E}">
        <p14:creationId xmlns:p14="http://schemas.microsoft.com/office/powerpoint/2010/main" val="11303511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age14image9270688">
            <a:extLst>
              <a:ext uri="{FF2B5EF4-FFF2-40B4-BE49-F238E27FC236}">
                <a16:creationId xmlns:a16="http://schemas.microsoft.com/office/drawing/2014/main" id="{AD2F4F5C-A07C-0B40-B583-6AE55BD72C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179"/>
          <a:stretch/>
        </p:blipFill>
        <p:spPr bwMode="auto">
          <a:xfrm>
            <a:off x="2479413" y="643466"/>
            <a:ext cx="4018846" cy="2733914"/>
          </a:xfrm>
          <a:prstGeom prst="rect">
            <a:avLst/>
          </a:prstGeom>
          <a:noFill/>
          <a:ln w="190500">
            <a:solidFill>
              <a:srgbClr val="FFFFFF"/>
            </a:solidFill>
            <a:miter lim="800000"/>
          </a:ln>
          <a:effectLst>
            <a:outerShdw blurRad="76200" dist="19050" dir="5400000" algn="t" rotWithShape="0">
              <a:prstClr val="black">
                <a:alpha val="55000"/>
              </a:prstClr>
            </a:outerShdw>
          </a:effectLst>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ED49158E-9C85-DD4A-9365-D73825E35EB0}"/>
              </a:ext>
            </a:extLst>
          </p:cNvPr>
          <p:cNvSpPr/>
          <p:nvPr/>
        </p:nvSpPr>
        <p:spPr>
          <a:xfrm>
            <a:off x="895556" y="3781518"/>
            <a:ext cx="7186559" cy="2739211"/>
          </a:xfrm>
          <a:prstGeom prst="rect">
            <a:avLst/>
          </a:prstGeom>
        </p:spPr>
        <p:txBody>
          <a:bodyPr wrap="square">
            <a:spAutoFit/>
          </a:bodyPr>
          <a:lstStyle/>
          <a:p>
            <a:r>
              <a:rPr lang="en-US" sz="2800" dirty="0"/>
              <a:t>Judgement and decision making activity is always situated in richly textured social relationships, emotional states, limited cognitive capacity, numerous biases, and complex practicalities; and cannot be fully separated from them. </a:t>
            </a:r>
            <a:r>
              <a:rPr lang="en-US" sz="3200" dirty="0"/>
              <a:t> </a:t>
            </a:r>
          </a:p>
        </p:txBody>
      </p:sp>
    </p:spTree>
    <p:extLst>
      <p:ext uri="{BB962C8B-B14F-4D97-AF65-F5344CB8AC3E}">
        <p14:creationId xmlns:p14="http://schemas.microsoft.com/office/powerpoint/2010/main" val="26274732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D40A82B-22A3-3141-A0D1-D935DD5D65A2}"/>
              </a:ext>
            </a:extLst>
          </p:cNvPr>
          <p:cNvPicPr>
            <a:picLocks noChangeAspect="1"/>
          </p:cNvPicPr>
          <p:nvPr/>
        </p:nvPicPr>
        <p:blipFill>
          <a:blip r:embed="rId3"/>
          <a:stretch>
            <a:fillRect/>
          </a:stretch>
        </p:blipFill>
        <p:spPr>
          <a:xfrm>
            <a:off x="134470" y="0"/>
            <a:ext cx="8875059" cy="6858000"/>
          </a:xfrm>
          <a:prstGeom prst="rect">
            <a:avLst/>
          </a:prstGeom>
        </p:spPr>
      </p:pic>
      <p:grpSp>
        <p:nvGrpSpPr>
          <p:cNvPr id="3" name="Group 2">
            <a:extLst>
              <a:ext uri="{FF2B5EF4-FFF2-40B4-BE49-F238E27FC236}">
                <a16:creationId xmlns:a16="http://schemas.microsoft.com/office/drawing/2014/main" id="{5563572C-5E96-2242-9D79-27A261E667DD}"/>
              </a:ext>
            </a:extLst>
          </p:cNvPr>
          <p:cNvGrpSpPr/>
          <p:nvPr/>
        </p:nvGrpSpPr>
        <p:grpSpPr>
          <a:xfrm>
            <a:off x="308919" y="5597611"/>
            <a:ext cx="8575592" cy="1299183"/>
            <a:chOff x="308919" y="5597611"/>
            <a:chExt cx="8575592" cy="1299183"/>
          </a:xfrm>
        </p:grpSpPr>
        <p:sp>
          <p:nvSpPr>
            <p:cNvPr id="4" name="Rectangle 3">
              <a:extLst>
                <a:ext uri="{FF2B5EF4-FFF2-40B4-BE49-F238E27FC236}">
                  <a16:creationId xmlns:a16="http://schemas.microsoft.com/office/drawing/2014/main" id="{A80B71A6-7A64-024D-ACF6-DEEA2D2D6BDE}"/>
                </a:ext>
              </a:extLst>
            </p:cNvPr>
            <p:cNvSpPr/>
            <p:nvPr/>
          </p:nvSpPr>
          <p:spPr>
            <a:xfrm>
              <a:off x="308919" y="5597611"/>
              <a:ext cx="8414951" cy="112446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318445D-3C9F-C246-9542-75396F02F62E}"/>
                </a:ext>
              </a:extLst>
            </p:cNvPr>
            <p:cNvSpPr txBox="1"/>
            <p:nvPr/>
          </p:nvSpPr>
          <p:spPr>
            <a:xfrm>
              <a:off x="556056" y="5696465"/>
              <a:ext cx="8328455" cy="1200329"/>
            </a:xfrm>
            <a:prstGeom prst="rect">
              <a:avLst/>
            </a:prstGeom>
            <a:noFill/>
          </p:spPr>
          <p:txBody>
            <a:bodyPr wrap="square" rtlCol="0">
              <a:spAutoFit/>
            </a:bodyPr>
            <a:lstStyle/>
            <a:p>
              <a:pPr marL="285750" indent="-285750">
                <a:buFont typeface="Arial" panose="020B0604020202020204" pitchFamily="34" charset="0"/>
                <a:buChar char="•"/>
              </a:pPr>
              <a:r>
                <a:rPr lang="en-US" dirty="0"/>
                <a:t>Deconstructed the process of generating scientific evidence via ODA and identified prevalent sources of potential distortion of information and inference. </a:t>
              </a:r>
            </a:p>
            <a:p>
              <a:pPr marL="285750" indent="-285750">
                <a:buFont typeface="Arial" panose="020B0604020202020204" pitchFamily="34" charset="0"/>
                <a:buChar char="•"/>
              </a:pPr>
              <a:r>
                <a:rPr lang="en-US" dirty="0"/>
                <a:t>What recourse do we have?</a:t>
              </a:r>
            </a:p>
            <a:p>
              <a:pPr marL="285750" indent="-285750">
                <a:buFont typeface="Arial" panose="020B0604020202020204" pitchFamily="34" charset="0"/>
                <a:buChar char="•"/>
              </a:pPr>
              <a:endParaRPr lang="en-US" dirty="0"/>
            </a:p>
          </p:txBody>
        </p:sp>
      </p:grpSp>
    </p:spTree>
    <p:extLst>
      <p:ext uri="{BB962C8B-B14F-4D97-AF65-F5344CB8AC3E}">
        <p14:creationId xmlns:p14="http://schemas.microsoft.com/office/powerpoint/2010/main" val="342339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3" name="Picture 1" descr="page20image3804672">
            <a:extLst>
              <a:ext uri="{FF2B5EF4-FFF2-40B4-BE49-F238E27FC236}">
                <a16:creationId xmlns:a16="http://schemas.microsoft.com/office/drawing/2014/main" id="{859C0A42-A5AD-2443-A1BB-422555BEF95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63880" y="421640"/>
            <a:ext cx="8016240" cy="6014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62955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page22image3807808">
            <a:extLst>
              <a:ext uri="{FF2B5EF4-FFF2-40B4-BE49-F238E27FC236}">
                <a16:creationId xmlns:a16="http://schemas.microsoft.com/office/drawing/2014/main" id="{3A92705F-1278-3942-A15C-F3209B356A4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865" y="91440"/>
            <a:ext cx="9018270" cy="6766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5813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 descr="page24image3802432">
            <a:extLst>
              <a:ext uri="{FF2B5EF4-FFF2-40B4-BE49-F238E27FC236}">
                <a16:creationId xmlns:a16="http://schemas.microsoft.com/office/drawing/2014/main" id="{115A66F5-F09C-4645-8547-11B10D0448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091" y="207819"/>
            <a:ext cx="8589818" cy="644236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C9859027-0CC4-DE42-B625-5144B562C517}"/>
              </a:ext>
            </a:extLst>
          </p:cNvPr>
          <p:cNvSpPr txBox="1"/>
          <p:nvPr/>
        </p:nvSpPr>
        <p:spPr>
          <a:xfrm>
            <a:off x="2755554" y="2879126"/>
            <a:ext cx="3484605" cy="1661993"/>
          </a:xfrm>
          <a:prstGeom prst="rect">
            <a:avLst/>
          </a:prstGeom>
          <a:noFill/>
        </p:spPr>
        <p:txBody>
          <a:bodyPr wrap="square" rtlCol="0">
            <a:spAutoFit/>
          </a:bodyPr>
          <a:lstStyle/>
          <a:p>
            <a:pPr marL="285750" indent="-285750">
              <a:spcAft>
                <a:spcPts val="1800"/>
              </a:spcAft>
              <a:buFont typeface="Arial" panose="020B0604020202020204" pitchFamily="34" charset="0"/>
              <a:buChar char="•"/>
            </a:pPr>
            <a:r>
              <a:rPr lang="en-US" dirty="0"/>
              <a:t>Epistemology; “meta-research”</a:t>
            </a:r>
          </a:p>
          <a:p>
            <a:pPr marL="285750" indent="-285750">
              <a:spcAft>
                <a:spcPts val="1800"/>
              </a:spcAft>
              <a:buFont typeface="Arial" panose="020B0604020202020204" pitchFamily="34" charset="0"/>
              <a:buChar char="•"/>
            </a:pPr>
            <a:r>
              <a:rPr lang="en-US" dirty="0"/>
              <a:t>Integrity of evidence, inference, decisions and outcomes</a:t>
            </a:r>
          </a:p>
          <a:p>
            <a:pPr marL="285750" indent="-285750">
              <a:spcAft>
                <a:spcPts val="1800"/>
              </a:spcAft>
              <a:buFont typeface="Arial" panose="020B0604020202020204" pitchFamily="34" charset="0"/>
              <a:buChar char="•"/>
            </a:pPr>
            <a:r>
              <a:rPr lang="en-US" dirty="0"/>
              <a:t>Patient-oriented evidence</a:t>
            </a:r>
          </a:p>
        </p:txBody>
      </p:sp>
    </p:spTree>
    <p:extLst>
      <p:ext uri="{BB962C8B-B14F-4D97-AF65-F5344CB8AC3E}">
        <p14:creationId xmlns:p14="http://schemas.microsoft.com/office/powerpoint/2010/main" val="35047304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 name="Rectangle 6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69" name="Picture 1" descr="page15image3827968">
            <a:extLst>
              <a:ext uri="{FF2B5EF4-FFF2-40B4-BE49-F238E27FC236}">
                <a16:creationId xmlns:a16="http://schemas.microsoft.com/office/drawing/2014/main" id="{4C3C9B75-84B2-0045-8BDA-CC42F0A6A4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955" y="643467"/>
            <a:ext cx="7428089"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63122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D40A82B-22A3-3141-A0D1-D935DD5D65A2}"/>
              </a:ext>
            </a:extLst>
          </p:cNvPr>
          <p:cNvPicPr>
            <a:picLocks noChangeAspect="1"/>
          </p:cNvPicPr>
          <p:nvPr/>
        </p:nvPicPr>
        <p:blipFill>
          <a:blip r:embed="rId3"/>
          <a:stretch>
            <a:fillRect/>
          </a:stretch>
        </p:blipFill>
        <p:spPr>
          <a:xfrm>
            <a:off x="1620109" y="238587"/>
            <a:ext cx="5903782" cy="4562013"/>
          </a:xfrm>
          <a:prstGeom prst="rect">
            <a:avLst/>
          </a:prstGeom>
        </p:spPr>
      </p:pic>
      <p:grpSp>
        <p:nvGrpSpPr>
          <p:cNvPr id="3" name="Group 2">
            <a:extLst>
              <a:ext uri="{FF2B5EF4-FFF2-40B4-BE49-F238E27FC236}">
                <a16:creationId xmlns:a16="http://schemas.microsoft.com/office/drawing/2014/main" id="{5563572C-5E96-2242-9D79-27A261E667DD}"/>
              </a:ext>
            </a:extLst>
          </p:cNvPr>
          <p:cNvGrpSpPr/>
          <p:nvPr/>
        </p:nvGrpSpPr>
        <p:grpSpPr>
          <a:xfrm>
            <a:off x="308919" y="4617720"/>
            <a:ext cx="8575592" cy="2308324"/>
            <a:chOff x="308919" y="5696465"/>
            <a:chExt cx="8575592" cy="1141555"/>
          </a:xfrm>
        </p:grpSpPr>
        <p:sp>
          <p:nvSpPr>
            <p:cNvPr id="4" name="Rectangle 3">
              <a:extLst>
                <a:ext uri="{FF2B5EF4-FFF2-40B4-BE49-F238E27FC236}">
                  <a16:creationId xmlns:a16="http://schemas.microsoft.com/office/drawing/2014/main" id="{A80B71A6-7A64-024D-ACF6-DEEA2D2D6BDE}"/>
                </a:ext>
              </a:extLst>
            </p:cNvPr>
            <p:cNvSpPr/>
            <p:nvPr/>
          </p:nvSpPr>
          <p:spPr>
            <a:xfrm>
              <a:off x="308919" y="5696465"/>
              <a:ext cx="8414951" cy="102561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318445D-3C9F-C246-9542-75396F02F62E}"/>
                </a:ext>
              </a:extLst>
            </p:cNvPr>
            <p:cNvSpPr txBox="1"/>
            <p:nvPr/>
          </p:nvSpPr>
          <p:spPr>
            <a:xfrm>
              <a:off x="556056" y="5696465"/>
              <a:ext cx="8328455" cy="1141555"/>
            </a:xfrm>
            <a:prstGeom prst="rect">
              <a:avLst/>
            </a:prstGeom>
            <a:noFill/>
          </p:spPr>
          <p:txBody>
            <a:bodyPr wrap="square" rtlCol="0">
              <a:spAutoFit/>
            </a:bodyPr>
            <a:lstStyle/>
            <a:p>
              <a:pPr marL="285750" indent="-285750">
                <a:buFont typeface="Arial" panose="020B0604020202020204" pitchFamily="34" charset="0"/>
                <a:buChar char="•"/>
              </a:pPr>
              <a:r>
                <a:rPr lang="en-US" dirty="0"/>
                <a:t>The communication channel through which the “message” is conveyed informing the clinical knowledge base</a:t>
              </a:r>
            </a:p>
            <a:p>
              <a:pPr marL="285750" indent="-285750">
                <a:buFont typeface="Arial" panose="020B0604020202020204" pitchFamily="34" charset="0"/>
                <a:buChar char="•"/>
              </a:pPr>
              <a:r>
                <a:rPr lang="en-US" dirty="0"/>
                <a:t>Cumulative, compounding noise degrading signal fidelity: entropy in information</a:t>
              </a:r>
            </a:p>
            <a:p>
              <a:pPr marL="285750" indent="-285750">
                <a:buFont typeface="Arial" panose="020B0604020202020204" pitchFamily="34" charset="0"/>
                <a:buChar char="•"/>
              </a:pPr>
              <a:r>
                <a:rPr lang="en-US" dirty="0"/>
                <a:t>Methods and guidelines for enhancing integrity of ODA proposed</a:t>
              </a:r>
            </a:p>
            <a:p>
              <a:pPr marL="285750" indent="-285750">
                <a:buFont typeface="Arial" panose="020B0604020202020204" pitchFamily="34" charset="0"/>
                <a:buChar char="•"/>
              </a:pPr>
              <a:r>
                <a:rPr lang="en-US" dirty="0"/>
                <a:t>How might we decide what kind of evidence to use for personalized health care decision making? ODA/”RWE” vs. RCT?  </a:t>
              </a:r>
            </a:p>
            <a:p>
              <a:pPr marL="285750" indent="-285750">
                <a:buFont typeface="Arial" panose="020B0604020202020204" pitchFamily="34" charset="0"/>
                <a:buChar char="•"/>
              </a:pPr>
              <a:r>
                <a:rPr lang="en-US" dirty="0"/>
                <a:t>How might we understand and evaluate evidence quality (Value of Information)?  </a:t>
              </a:r>
            </a:p>
            <a:p>
              <a:pPr marL="285750" indent="-285750">
                <a:buFont typeface="Arial" panose="020B0604020202020204" pitchFamily="34" charset="0"/>
                <a:buChar char="•"/>
              </a:pPr>
              <a:endParaRPr lang="en-US" dirty="0"/>
            </a:p>
          </p:txBody>
        </p:sp>
      </p:grpSp>
    </p:spTree>
    <p:extLst>
      <p:ext uri="{BB962C8B-B14F-4D97-AF65-F5344CB8AC3E}">
        <p14:creationId xmlns:p14="http://schemas.microsoft.com/office/powerpoint/2010/main" val="4867280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F8A34D3-90D2-794A-A264-D5C27D8EBEC2}"/>
              </a:ext>
            </a:extLst>
          </p:cNvPr>
          <p:cNvPicPr>
            <a:picLocks noChangeAspect="1"/>
          </p:cNvPicPr>
          <p:nvPr/>
        </p:nvPicPr>
        <p:blipFill>
          <a:blip r:embed="rId3"/>
          <a:stretch>
            <a:fillRect/>
          </a:stretch>
        </p:blipFill>
        <p:spPr>
          <a:xfrm>
            <a:off x="0" y="0"/>
            <a:ext cx="9144000" cy="6858000"/>
          </a:xfrm>
          <a:prstGeom prst="rect">
            <a:avLst/>
          </a:prstGeom>
        </p:spPr>
      </p:pic>
      <p:pic>
        <p:nvPicPr>
          <p:cNvPr id="4" name="Picture 3">
            <a:extLst>
              <a:ext uri="{FF2B5EF4-FFF2-40B4-BE49-F238E27FC236}">
                <a16:creationId xmlns:a16="http://schemas.microsoft.com/office/drawing/2014/main" id="{F9AD4BFF-949B-B749-B024-9D7880E8E821}"/>
              </a:ext>
            </a:extLst>
          </p:cNvPr>
          <p:cNvPicPr>
            <a:picLocks noChangeAspect="1"/>
          </p:cNvPicPr>
          <p:nvPr/>
        </p:nvPicPr>
        <p:blipFill>
          <a:blip r:embed="rId4"/>
          <a:stretch>
            <a:fillRect/>
          </a:stretch>
        </p:blipFill>
        <p:spPr>
          <a:xfrm>
            <a:off x="7544486" y="5421356"/>
            <a:ext cx="1320800" cy="1155700"/>
          </a:xfrm>
          <a:prstGeom prst="rect">
            <a:avLst/>
          </a:prstGeom>
        </p:spPr>
      </p:pic>
    </p:spTree>
    <p:extLst>
      <p:ext uri="{BB962C8B-B14F-4D97-AF65-F5344CB8AC3E}">
        <p14:creationId xmlns:p14="http://schemas.microsoft.com/office/powerpoint/2010/main" val="30476217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0BB380-9BE7-F046-9263-8DA9F859AC1D}"/>
              </a:ext>
            </a:extLst>
          </p:cNvPr>
          <p:cNvPicPr>
            <a:picLocks noChangeAspect="1"/>
          </p:cNvPicPr>
          <p:nvPr/>
        </p:nvPicPr>
        <p:blipFill>
          <a:blip r:embed="rId3"/>
          <a:stretch>
            <a:fillRect/>
          </a:stretch>
        </p:blipFill>
        <p:spPr>
          <a:xfrm>
            <a:off x="503290" y="1690689"/>
            <a:ext cx="8137420" cy="14014442"/>
          </a:xfrm>
          <a:prstGeom prst="rect">
            <a:avLst/>
          </a:prstGeom>
          <a:effectLst>
            <a:outerShdw blurRad="50800" dist="38100" dir="2700000" algn="tl" rotWithShape="0">
              <a:prstClr val="black">
                <a:alpha val="40000"/>
              </a:prstClr>
            </a:outerShdw>
          </a:effectLst>
        </p:spPr>
      </p:pic>
      <p:sp>
        <p:nvSpPr>
          <p:cNvPr id="4" name="Title 3">
            <a:extLst>
              <a:ext uri="{FF2B5EF4-FFF2-40B4-BE49-F238E27FC236}">
                <a16:creationId xmlns:a16="http://schemas.microsoft.com/office/drawing/2014/main" id="{2A2E1BA5-5B19-D74F-AEF6-AD5E1F76F292}"/>
              </a:ext>
            </a:extLst>
          </p:cNvPr>
          <p:cNvSpPr>
            <a:spLocks noGrp="1"/>
          </p:cNvSpPr>
          <p:nvPr>
            <p:ph type="title"/>
          </p:nvPr>
        </p:nvSpPr>
        <p:spPr/>
        <p:txBody>
          <a:bodyPr/>
          <a:lstStyle/>
          <a:p>
            <a:pPr algn="ctr"/>
            <a:r>
              <a:rPr lang="en-US" dirty="0"/>
              <a:t>Evidence Quality for Personalized Health Care Decision Making</a:t>
            </a:r>
          </a:p>
        </p:txBody>
      </p:sp>
    </p:spTree>
    <p:extLst>
      <p:ext uri="{BB962C8B-B14F-4D97-AF65-F5344CB8AC3E}">
        <p14:creationId xmlns:p14="http://schemas.microsoft.com/office/powerpoint/2010/main" val="32159581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656C8DF-B862-1549-92ED-9C723142A774}"/>
              </a:ext>
            </a:extLst>
          </p:cNvPr>
          <p:cNvPicPr>
            <a:picLocks noChangeAspect="1"/>
          </p:cNvPicPr>
          <p:nvPr/>
        </p:nvPicPr>
        <p:blipFill>
          <a:blip r:embed="rId2">
            <a:extLst/>
          </a:blip>
          <a:stretch>
            <a:fillRect/>
          </a:stretch>
        </p:blipFill>
        <p:spPr>
          <a:xfrm>
            <a:off x="2172976" y="643466"/>
            <a:ext cx="4798047" cy="5571067"/>
          </a:xfrm>
          <a:prstGeom prst="rect">
            <a:avLst/>
          </a:prstGeom>
        </p:spPr>
      </p:pic>
    </p:spTree>
    <p:extLst>
      <p:ext uri="{BB962C8B-B14F-4D97-AF65-F5344CB8AC3E}">
        <p14:creationId xmlns:p14="http://schemas.microsoft.com/office/powerpoint/2010/main" val="22936227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819F4A9-0151-7744-926A-08D00EB34954}"/>
              </a:ext>
            </a:extLst>
          </p:cNvPr>
          <p:cNvPicPr>
            <a:picLocks noChangeAspect="1"/>
          </p:cNvPicPr>
          <p:nvPr/>
        </p:nvPicPr>
        <p:blipFill>
          <a:blip r:embed="rId2"/>
          <a:stretch>
            <a:fillRect/>
          </a:stretch>
        </p:blipFill>
        <p:spPr>
          <a:xfrm>
            <a:off x="2102716" y="279498"/>
            <a:ext cx="4938569" cy="6299005"/>
          </a:xfrm>
          <a:prstGeom prst="rect">
            <a:avLst/>
          </a:prstGeom>
        </p:spPr>
      </p:pic>
      <p:sp>
        <p:nvSpPr>
          <p:cNvPr id="4" name="Rectangle 3">
            <a:extLst>
              <a:ext uri="{FF2B5EF4-FFF2-40B4-BE49-F238E27FC236}">
                <a16:creationId xmlns:a16="http://schemas.microsoft.com/office/drawing/2014/main" id="{EA005FA3-DC10-CD4D-BDDD-BD5D21F6B1EE}"/>
              </a:ext>
            </a:extLst>
          </p:cNvPr>
          <p:cNvSpPr/>
          <p:nvPr/>
        </p:nvSpPr>
        <p:spPr>
          <a:xfrm>
            <a:off x="2158136" y="4475022"/>
            <a:ext cx="4408920" cy="4294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986245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A3EB449-502A-E842-A074-9BFB73413DEC}"/>
              </a:ext>
            </a:extLst>
          </p:cNvPr>
          <p:cNvPicPr>
            <a:picLocks noChangeAspect="1"/>
          </p:cNvPicPr>
          <p:nvPr/>
        </p:nvPicPr>
        <p:blipFill>
          <a:blip r:embed="rId2">
            <a:extLst/>
          </a:blip>
          <a:stretch>
            <a:fillRect/>
          </a:stretch>
        </p:blipFill>
        <p:spPr>
          <a:xfrm>
            <a:off x="1812945" y="643467"/>
            <a:ext cx="5518109" cy="5571066"/>
          </a:xfrm>
          <a:prstGeom prst="rect">
            <a:avLst/>
          </a:prstGeom>
        </p:spPr>
      </p:pic>
    </p:spTree>
    <p:extLst>
      <p:ext uri="{BB962C8B-B14F-4D97-AF65-F5344CB8AC3E}">
        <p14:creationId xmlns:p14="http://schemas.microsoft.com/office/powerpoint/2010/main" val="19601568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EDC0BC9-24F9-784C-AD37-6965BF5C9C59}"/>
              </a:ext>
            </a:extLst>
          </p:cNvPr>
          <p:cNvPicPr>
            <a:picLocks noChangeAspect="1"/>
          </p:cNvPicPr>
          <p:nvPr/>
        </p:nvPicPr>
        <p:blipFill>
          <a:blip r:embed="rId2">
            <a:extLst/>
          </a:blip>
          <a:stretch>
            <a:fillRect/>
          </a:stretch>
        </p:blipFill>
        <p:spPr>
          <a:xfrm>
            <a:off x="2416239" y="643466"/>
            <a:ext cx="4311521" cy="5571067"/>
          </a:xfrm>
          <a:prstGeom prst="rect">
            <a:avLst/>
          </a:prstGeom>
        </p:spPr>
      </p:pic>
    </p:spTree>
    <p:extLst>
      <p:ext uri="{BB962C8B-B14F-4D97-AF65-F5344CB8AC3E}">
        <p14:creationId xmlns:p14="http://schemas.microsoft.com/office/powerpoint/2010/main" val="16140245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CB08B4-47ED-5148-8AFD-9850D2266351}"/>
              </a:ext>
            </a:extLst>
          </p:cNvPr>
          <p:cNvPicPr>
            <a:picLocks noChangeAspect="1"/>
          </p:cNvPicPr>
          <p:nvPr/>
        </p:nvPicPr>
        <p:blipFill>
          <a:blip r:embed="rId2">
            <a:extLst/>
          </a:blip>
          <a:stretch>
            <a:fillRect/>
          </a:stretch>
        </p:blipFill>
        <p:spPr>
          <a:xfrm>
            <a:off x="2776127" y="643466"/>
            <a:ext cx="3591744" cy="5571067"/>
          </a:xfrm>
          <a:prstGeom prst="rect">
            <a:avLst/>
          </a:prstGeom>
        </p:spPr>
      </p:pic>
    </p:spTree>
    <p:extLst>
      <p:ext uri="{BB962C8B-B14F-4D97-AF65-F5344CB8AC3E}">
        <p14:creationId xmlns:p14="http://schemas.microsoft.com/office/powerpoint/2010/main" val="15684346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5BA591F-7C2B-D24B-8FAB-77D65E4FAE18}"/>
              </a:ext>
            </a:extLst>
          </p:cNvPr>
          <p:cNvPicPr>
            <a:picLocks noChangeAspect="1"/>
          </p:cNvPicPr>
          <p:nvPr/>
        </p:nvPicPr>
        <p:blipFill>
          <a:blip r:embed="rId2">
            <a:extLst/>
          </a:blip>
          <a:stretch>
            <a:fillRect/>
          </a:stretch>
        </p:blipFill>
        <p:spPr>
          <a:xfrm>
            <a:off x="2150080" y="643467"/>
            <a:ext cx="4843839" cy="5571066"/>
          </a:xfrm>
          <a:prstGeom prst="rect">
            <a:avLst/>
          </a:prstGeom>
        </p:spPr>
      </p:pic>
    </p:spTree>
    <p:extLst>
      <p:ext uri="{BB962C8B-B14F-4D97-AF65-F5344CB8AC3E}">
        <p14:creationId xmlns:p14="http://schemas.microsoft.com/office/powerpoint/2010/main" val="1235561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527483-5E69-0040-911A-879B8E3192C7}"/>
              </a:ext>
            </a:extLst>
          </p:cNvPr>
          <p:cNvPicPr>
            <a:picLocks noChangeAspect="1"/>
          </p:cNvPicPr>
          <p:nvPr/>
        </p:nvPicPr>
        <p:blipFill>
          <a:blip r:embed="rId3"/>
          <a:stretch>
            <a:fillRect/>
          </a:stretch>
        </p:blipFill>
        <p:spPr>
          <a:xfrm rot="5400000">
            <a:off x="357075" y="2195877"/>
            <a:ext cx="2412998" cy="1806431"/>
          </a:xfrm>
          <a:prstGeom prst="rect">
            <a:avLst/>
          </a:prstGeom>
          <a:ln w="28575">
            <a:solidFill>
              <a:schemeClr val="accent3">
                <a:lumMod val="60000"/>
                <a:lumOff val="40000"/>
              </a:schemeClr>
            </a:solidFill>
          </a:ln>
        </p:spPr>
      </p:pic>
      <p:sp>
        <p:nvSpPr>
          <p:cNvPr id="2" name="Title 1">
            <a:extLst>
              <a:ext uri="{FF2B5EF4-FFF2-40B4-BE49-F238E27FC236}">
                <a16:creationId xmlns:a16="http://schemas.microsoft.com/office/drawing/2014/main" id="{D1981AF3-71C2-6041-95AA-EE0F4367B15F}"/>
              </a:ext>
            </a:extLst>
          </p:cNvPr>
          <p:cNvSpPr>
            <a:spLocks noGrp="1"/>
          </p:cNvSpPr>
          <p:nvPr>
            <p:ph type="title"/>
          </p:nvPr>
        </p:nvSpPr>
        <p:spPr/>
        <p:txBody>
          <a:bodyPr/>
          <a:lstStyle/>
          <a:p>
            <a:pPr algn="ctr"/>
            <a:r>
              <a:rPr lang="en-US" dirty="0"/>
              <a:t>Perspective: the “Big” picture</a:t>
            </a:r>
          </a:p>
        </p:txBody>
      </p:sp>
      <p:pic>
        <p:nvPicPr>
          <p:cNvPr id="7" name="Picture 6">
            <a:extLst>
              <a:ext uri="{FF2B5EF4-FFF2-40B4-BE49-F238E27FC236}">
                <a16:creationId xmlns:a16="http://schemas.microsoft.com/office/drawing/2014/main" id="{04F08BFA-C297-8D4C-9488-AC55D56DB957}"/>
              </a:ext>
            </a:extLst>
          </p:cNvPr>
          <p:cNvPicPr>
            <a:picLocks noChangeAspect="1"/>
          </p:cNvPicPr>
          <p:nvPr/>
        </p:nvPicPr>
        <p:blipFill>
          <a:blip r:embed="rId4"/>
          <a:stretch>
            <a:fillRect/>
          </a:stretch>
        </p:blipFill>
        <p:spPr>
          <a:xfrm>
            <a:off x="2466790" y="1903276"/>
            <a:ext cx="6048559" cy="4813010"/>
          </a:xfrm>
          <a:prstGeom prst="rect">
            <a:avLst/>
          </a:prstGeom>
          <a:ln w="28575">
            <a:solidFill>
              <a:schemeClr val="accent3">
                <a:lumMod val="60000"/>
                <a:lumOff val="40000"/>
              </a:schemeClr>
            </a:solidFill>
          </a:ln>
        </p:spPr>
      </p:pic>
      <p:pic>
        <p:nvPicPr>
          <p:cNvPr id="11" name="Content Placeholder 10">
            <a:extLst>
              <a:ext uri="{FF2B5EF4-FFF2-40B4-BE49-F238E27FC236}">
                <a16:creationId xmlns:a16="http://schemas.microsoft.com/office/drawing/2014/main" id="{2B2C1C75-9E8C-4E47-B554-3D2837AF6EFA}"/>
              </a:ext>
            </a:extLst>
          </p:cNvPr>
          <p:cNvPicPr>
            <a:picLocks noGrp="1" noChangeAspect="1"/>
          </p:cNvPicPr>
          <p:nvPr>
            <p:ph idx="1"/>
          </p:nvPr>
        </p:nvPicPr>
        <p:blipFill>
          <a:blip r:embed="rId5"/>
          <a:stretch>
            <a:fillRect/>
          </a:stretch>
        </p:blipFill>
        <p:spPr>
          <a:xfrm>
            <a:off x="660358" y="4304438"/>
            <a:ext cx="1791256" cy="2411848"/>
          </a:xfrm>
          <a:ln w="28575">
            <a:solidFill>
              <a:schemeClr val="accent3">
                <a:lumMod val="60000"/>
                <a:lumOff val="40000"/>
              </a:schemeClr>
            </a:solidFill>
          </a:ln>
        </p:spPr>
      </p:pic>
    </p:spTree>
    <p:extLst>
      <p:ext uri="{BB962C8B-B14F-4D97-AF65-F5344CB8AC3E}">
        <p14:creationId xmlns:p14="http://schemas.microsoft.com/office/powerpoint/2010/main" val="23047095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D40A82B-22A3-3141-A0D1-D935DD5D65A2}"/>
              </a:ext>
            </a:extLst>
          </p:cNvPr>
          <p:cNvPicPr>
            <a:picLocks noChangeAspect="1"/>
          </p:cNvPicPr>
          <p:nvPr/>
        </p:nvPicPr>
        <p:blipFill>
          <a:blip r:embed="rId3"/>
          <a:stretch>
            <a:fillRect/>
          </a:stretch>
        </p:blipFill>
        <p:spPr>
          <a:xfrm>
            <a:off x="134470" y="0"/>
            <a:ext cx="8875059" cy="6858000"/>
          </a:xfrm>
          <a:prstGeom prst="rect">
            <a:avLst/>
          </a:prstGeom>
        </p:spPr>
      </p:pic>
    </p:spTree>
    <p:extLst>
      <p:ext uri="{BB962C8B-B14F-4D97-AF65-F5344CB8AC3E}">
        <p14:creationId xmlns:p14="http://schemas.microsoft.com/office/powerpoint/2010/main" val="19348003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53452" y="1712999"/>
            <a:ext cx="5895475" cy="1723549"/>
          </a:xfrm>
          <a:prstGeom prst="rect">
            <a:avLst/>
          </a:prstGeom>
        </p:spPr>
        <p:txBody>
          <a:bodyPr wrap="square" lIns="0" tIns="0" rIns="0" bIns="0">
            <a:spAutoFit/>
          </a:bodyPr>
          <a:lstStyle/>
          <a:p>
            <a:r>
              <a:rPr lang="en-US" sz="2800" dirty="0">
                <a:solidFill>
                  <a:schemeClr val="bg1"/>
                </a:solidFill>
                <a:latin typeface="+mj-lt"/>
              </a:rPr>
              <a:t>‘If a Man will begin with certainties, he will end in doubts; but if he will be content to begin with doubts he will end in certainties.’</a:t>
            </a:r>
          </a:p>
        </p:txBody>
      </p:sp>
      <p:sp>
        <p:nvSpPr>
          <p:cNvPr id="4" name="Rectangle 3"/>
          <p:cNvSpPr/>
          <p:nvPr/>
        </p:nvSpPr>
        <p:spPr>
          <a:xfrm>
            <a:off x="5594080" y="5638526"/>
            <a:ext cx="3549920" cy="1219474"/>
          </a:xfrm>
          <a:prstGeom prst="rect">
            <a:avLst/>
          </a:prstGeom>
        </p:spPr>
        <p:txBody>
          <a:bodyPr wrap="none" lIns="360000" tIns="360000" rIns="360000" bIns="360000">
            <a:spAutoFit/>
          </a:bodyPr>
          <a:lstStyle/>
          <a:p>
            <a:r>
              <a:rPr lang="en-GB" sz="3200" b="1" dirty="0">
                <a:solidFill>
                  <a:schemeClr val="bg1"/>
                </a:solidFill>
                <a:latin typeface="+mj-lt"/>
              </a:rPr>
              <a:t>Francis Bacon</a:t>
            </a:r>
          </a:p>
        </p:txBody>
      </p:sp>
    </p:spTree>
    <p:extLst>
      <p:ext uri="{BB962C8B-B14F-4D97-AF65-F5344CB8AC3E}">
        <p14:creationId xmlns:p14="http://schemas.microsoft.com/office/powerpoint/2010/main" val="24515187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27"/>
          <p:cNvSpPr>
            <a:spLocks noChangeArrowheads="1"/>
          </p:cNvSpPr>
          <p:nvPr/>
        </p:nvSpPr>
        <p:spPr bwMode="auto">
          <a:xfrm>
            <a:off x="11815390" y="3767328"/>
            <a:ext cx="296863" cy="1995298"/>
          </a:xfrm>
          <a:prstGeom prst="rect">
            <a:avLst/>
          </a:prstGeom>
          <a:solidFill>
            <a:schemeClr val="accent1"/>
          </a:solidFill>
          <a:ln w="28575" cap="flat">
            <a:solidFill>
              <a:schemeClr val="bg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GB">
              <a:solidFill>
                <a:prstClr val="black"/>
              </a:solidFill>
              <a:latin typeface="Arial"/>
            </a:endParaRPr>
          </a:p>
        </p:txBody>
      </p:sp>
      <p:sp>
        <p:nvSpPr>
          <p:cNvPr id="55" name="Rectangle 28"/>
          <p:cNvSpPr>
            <a:spLocks noChangeArrowheads="1"/>
          </p:cNvSpPr>
          <p:nvPr/>
        </p:nvSpPr>
        <p:spPr bwMode="auto">
          <a:xfrm>
            <a:off x="12107490" y="4522788"/>
            <a:ext cx="296863" cy="1239838"/>
          </a:xfrm>
          <a:prstGeom prst="rect">
            <a:avLst/>
          </a:prstGeom>
          <a:solidFill>
            <a:schemeClr val="accent1"/>
          </a:solidFill>
          <a:ln w="28575" cap="flat">
            <a:solidFill>
              <a:schemeClr val="bg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GB">
              <a:solidFill>
                <a:prstClr val="black"/>
              </a:solidFill>
              <a:latin typeface="Arial"/>
            </a:endParaRPr>
          </a:p>
        </p:txBody>
      </p:sp>
      <p:sp>
        <p:nvSpPr>
          <p:cNvPr id="56" name="Rectangle 29"/>
          <p:cNvSpPr>
            <a:spLocks noChangeArrowheads="1"/>
          </p:cNvSpPr>
          <p:nvPr/>
        </p:nvSpPr>
        <p:spPr bwMode="auto">
          <a:xfrm>
            <a:off x="12404352" y="4919472"/>
            <a:ext cx="296863" cy="843154"/>
          </a:xfrm>
          <a:prstGeom prst="rect">
            <a:avLst/>
          </a:prstGeom>
          <a:solidFill>
            <a:schemeClr val="accent1"/>
          </a:solidFill>
          <a:ln w="28575" cap="flat">
            <a:solidFill>
              <a:schemeClr val="bg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GB">
              <a:solidFill>
                <a:prstClr val="black"/>
              </a:solidFill>
              <a:latin typeface="Arial"/>
            </a:endParaRPr>
          </a:p>
        </p:txBody>
      </p:sp>
      <p:sp>
        <p:nvSpPr>
          <p:cNvPr id="14" name="Freeform 154"/>
          <p:cNvSpPr>
            <a:spLocks/>
          </p:cNvSpPr>
          <p:nvPr/>
        </p:nvSpPr>
        <p:spPr bwMode="auto">
          <a:xfrm>
            <a:off x="1133476" y="2319339"/>
            <a:ext cx="5384799" cy="3240086"/>
          </a:xfrm>
          <a:custGeom>
            <a:avLst/>
            <a:gdLst>
              <a:gd name="T0" fmla="*/ 1872 w 1872"/>
              <a:gd name="T1" fmla="*/ 944 h 944"/>
              <a:gd name="T2" fmla="*/ 1400 w 1872"/>
              <a:gd name="T3" fmla="*/ 474 h 944"/>
              <a:gd name="T4" fmla="*/ 1211 w 1872"/>
              <a:gd name="T5" fmla="*/ 153 h 944"/>
              <a:gd name="T6" fmla="*/ 936 w 1872"/>
              <a:gd name="T7" fmla="*/ 8 h 944"/>
              <a:gd name="T8" fmla="*/ 661 w 1872"/>
              <a:gd name="T9" fmla="*/ 153 h 944"/>
              <a:gd name="T10" fmla="*/ 471 w 1872"/>
              <a:gd name="T11" fmla="*/ 474 h 944"/>
              <a:gd name="T12" fmla="*/ 0 w 1872"/>
              <a:gd name="T13" fmla="*/ 944 h 944"/>
              <a:gd name="T14" fmla="*/ 0 w 1872"/>
              <a:gd name="T15" fmla="*/ 936 h 944"/>
              <a:gd name="T16" fmla="*/ 275 w 1872"/>
              <a:gd name="T17" fmla="*/ 791 h 944"/>
              <a:gd name="T18" fmla="*/ 464 w 1872"/>
              <a:gd name="T19" fmla="*/ 470 h 944"/>
              <a:gd name="T20" fmla="*/ 936 w 1872"/>
              <a:gd name="T21" fmla="*/ 0 h 944"/>
              <a:gd name="T22" fmla="*/ 1407 w 1872"/>
              <a:gd name="T23" fmla="*/ 470 h 944"/>
              <a:gd name="T24" fmla="*/ 1597 w 1872"/>
              <a:gd name="T25" fmla="*/ 791 h 944"/>
              <a:gd name="T26" fmla="*/ 1872 w 1872"/>
              <a:gd name="T27" fmla="*/ 936 h 944"/>
              <a:gd name="T28" fmla="*/ 1872 w 1872"/>
              <a:gd name="T29" fmla="*/ 94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2" h="944">
                <a:moveTo>
                  <a:pt x="1872" y="944"/>
                </a:moveTo>
                <a:cubicBezTo>
                  <a:pt x="1635" y="944"/>
                  <a:pt x="1516" y="705"/>
                  <a:pt x="1400" y="474"/>
                </a:cubicBezTo>
                <a:cubicBezTo>
                  <a:pt x="1343" y="359"/>
                  <a:pt x="1283" y="240"/>
                  <a:pt x="1211" y="153"/>
                </a:cubicBezTo>
                <a:cubicBezTo>
                  <a:pt x="1129" y="55"/>
                  <a:pt x="1040" y="8"/>
                  <a:pt x="936" y="8"/>
                </a:cubicBezTo>
                <a:cubicBezTo>
                  <a:pt x="832" y="8"/>
                  <a:pt x="742" y="55"/>
                  <a:pt x="661" y="153"/>
                </a:cubicBezTo>
                <a:cubicBezTo>
                  <a:pt x="588" y="240"/>
                  <a:pt x="529" y="359"/>
                  <a:pt x="471" y="474"/>
                </a:cubicBezTo>
                <a:cubicBezTo>
                  <a:pt x="356" y="705"/>
                  <a:pt x="236" y="944"/>
                  <a:pt x="0" y="944"/>
                </a:cubicBezTo>
                <a:cubicBezTo>
                  <a:pt x="0" y="936"/>
                  <a:pt x="0" y="936"/>
                  <a:pt x="0" y="936"/>
                </a:cubicBezTo>
                <a:cubicBezTo>
                  <a:pt x="104" y="936"/>
                  <a:pt x="193" y="888"/>
                  <a:pt x="275" y="791"/>
                </a:cubicBezTo>
                <a:cubicBezTo>
                  <a:pt x="347" y="704"/>
                  <a:pt x="407" y="585"/>
                  <a:pt x="464" y="470"/>
                </a:cubicBezTo>
                <a:cubicBezTo>
                  <a:pt x="580" y="239"/>
                  <a:pt x="699" y="0"/>
                  <a:pt x="936" y="0"/>
                </a:cubicBezTo>
                <a:cubicBezTo>
                  <a:pt x="1172" y="0"/>
                  <a:pt x="1292" y="239"/>
                  <a:pt x="1407" y="470"/>
                </a:cubicBezTo>
                <a:cubicBezTo>
                  <a:pt x="1465" y="585"/>
                  <a:pt x="1524" y="704"/>
                  <a:pt x="1597" y="791"/>
                </a:cubicBezTo>
                <a:cubicBezTo>
                  <a:pt x="1678" y="888"/>
                  <a:pt x="1768" y="936"/>
                  <a:pt x="1872" y="936"/>
                </a:cubicBezTo>
                <a:lnTo>
                  <a:pt x="1872" y="9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nvGrpSpPr>
          <p:cNvPr id="60" name="Group 59"/>
          <p:cNvGrpSpPr/>
          <p:nvPr/>
        </p:nvGrpSpPr>
        <p:grpSpPr>
          <a:xfrm>
            <a:off x="985838" y="1209675"/>
            <a:ext cx="7170737" cy="4456113"/>
            <a:chOff x="985838" y="1336675"/>
            <a:chExt cx="7170737" cy="4456113"/>
          </a:xfrm>
        </p:grpSpPr>
        <p:sp>
          <p:nvSpPr>
            <p:cNvPr id="17" name="Freeform 156"/>
            <p:cNvSpPr>
              <a:spLocks/>
            </p:cNvSpPr>
            <p:nvPr/>
          </p:nvSpPr>
          <p:spPr bwMode="auto">
            <a:xfrm>
              <a:off x="985838" y="1336675"/>
              <a:ext cx="7154862" cy="4349750"/>
            </a:xfrm>
            <a:custGeom>
              <a:avLst/>
              <a:gdLst>
                <a:gd name="T0" fmla="*/ 4507 w 4507"/>
                <a:gd name="T1" fmla="*/ 2740 h 2740"/>
                <a:gd name="T2" fmla="*/ 76 w 4507"/>
                <a:gd name="T3" fmla="*/ 2740 h 2740"/>
                <a:gd name="T4" fmla="*/ 76 w 4507"/>
                <a:gd name="T5" fmla="*/ 19 h 2740"/>
                <a:gd name="T6" fmla="*/ 0 w 4507"/>
                <a:gd name="T7" fmla="*/ 19 h 2740"/>
                <a:gd name="T8" fmla="*/ 0 w 4507"/>
                <a:gd name="T9" fmla="*/ 0 h 2740"/>
                <a:gd name="T10" fmla="*/ 95 w 4507"/>
                <a:gd name="T11" fmla="*/ 0 h 2740"/>
                <a:gd name="T12" fmla="*/ 95 w 4507"/>
                <a:gd name="T13" fmla="*/ 2721 h 2740"/>
                <a:gd name="T14" fmla="*/ 4507 w 4507"/>
                <a:gd name="T15" fmla="*/ 2721 h 2740"/>
                <a:gd name="T16" fmla="*/ 4507 w 4507"/>
                <a:gd name="T17" fmla="*/ 2740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07" h="2740">
                  <a:moveTo>
                    <a:pt x="4507" y="2740"/>
                  </a:moveTo>
                  <a:lnTo>
                    <a:pt x="76" y="2740"/>
                  </a:lnTo>
                  <a:lnTo>
                    <a:pt x="76" y="19"/>
                  </a:lnTo>
                  <a:lnTo>
                    <a:pt x="0" y="19"/>
                  </a:lnTo>
                  <a:lnTo>
                    <a:pt x="0" y="0"/>
                  </a:lnTo>
                  <a:lnTo>
                    <a:pt x="95" y="0"/>
                  </a:lnTo>
                  <a:lnTo>
                    <a:pt x="95" y="2721"/>
                  </a:lnTo>
                  <a:lnTo>
                    <a:pt x="4507" y="2721"/>
                  </a:lnTo>
                  <a:lnTo>
                    <a:pt x="4507" y="274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nvGrpSpPr>
            <p:cNvPr id="59" name="Group 58"/>
            <p:cNvGrpSpPr/>
            <p:nvPr/>
          </p:nvGrpSpPr>
          <p:grpSpPr>
            <a:xfrm>
              <a:off x="1646238" y="5657850"/>
              <a:ext cx="6510337" cy="134938"/>
              <a:chOff x="1646238" y="5657850"/>
              <a:chExt cx="6510337" cy="134938"/>
            </a:xfrm>
          </p:grpSpPr>
          <p:sp>
            <p:nvSpPr>
              <p:cNvPr id="26" name="Rectangle 165"/>
              <p:cNvSpPr>
                <a:spLocks noChangeArrowheads="1"/>
              </p:cNvSpPr>
              <p:nvPr/>
            </p:nvSpPr>
            <p:spPr bwMode="auto">
              <a:xfrm>
                <a:off x="488632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7" name="Rectangle 166"/>
              <p:cNvSpPr>
                <a:spLocks noChangeArrowheads="1"/>
              </p:cNvSpPr>
              <p:nvPr/>
            </p:nvSpPr>
            <p:spPr bwMode="auto">
              <a:xfrm>
                <a:off x="434657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8" name="Rectangle 167"/>
              <p:cNvSpPr>
                <a:spLocks noChangeArrowheads="1"/>
              </p:cNvSpPr>
              <p:nvPr/>
            </p:nvSpPr>
            <p:spPr bwMode="auto">
              <a:xfrm>
                <a:off x="380682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9" name="Rectangle 168"/>
              <p:cNvSpPr>
                <a:spLocks noChangeArrowheads="1"/>
              </p:cNvSpPr>
              <p:nvPr/>
            </p:nvSpPr>
            <p:spPr bwMode="auto">
              <a:xfrm>
                <a:off x="3267075" y="5657850"/>
                <a:ext cx="28575"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33" name="Rectangle 169"/>
              <p:cNvSpPr>
                <a:spLocks noChangeArrowheads="1"/>
              </p:cNvSpPr>
              <p:nvPr/>
            </p:nvSpPr>
            <p:spPr bwMode="auto">
              <a:xfrm>
                <a:off x="7046913" y="5657850"/>
                <a:ext cx="28575"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36" name="Rectangle 170"/>
              <p:cNvSpPr>
                <a:spLocks noChangeArrowheads="1"/>
              </p:cNvSpPr>
              <p:nvPr/>
            </p:nvSpPr>
            <p:spPr bwMode="auto">
              <a:xfrm>
                <a:off x="650557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39" name="Rectangle 171"/>
              <p:cNvSpPr>
                <a:spLocks noChangeArrowheads="1"/>
              </p:cNvSpPr>
              <p:nvPr/>
            </p:nvSpPr>
            <p:spPr bwMode="auto">
              <a:xfrm>
                <a:off x="8126413"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0" name="Rectangle 172"/>
              <p:cNvSpPr>
                <a:spLocks noChangeArrowheads="1"/>
              </p:cNvSpPr>
              <p:nvPr/>
            </p:nvSpPr>
            <p:spPr bwMode="auto">
              <a:xfrm>
                <a:off x="7586663"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1" name="Rectangle 173"/>
              <p:cNvSpPr>
                <a:spLocks noChangeArrowheads="1"/>
              </p:cNvSpPr>
              <p:nvPr/>
            </p:nvSpPr>
            <p:spPr bwMode="auto">
              <a:xfrm>
                <a:off x="596582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2" name="Rectangle 174"/>
              <p:cNvSpPr>
                <a:spLocks noChangeArrowheads="1"/>
              </p:cNvSpPr>
              <p:nvPr/>
            </p:nvSpPr>
            <p:spPr bwMode="auto">
              <a:xfrm>
                <a:off x="542607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3" name="Rectangle 175"/>
              <p:cNvSpPr>
                <a:spLocks noChangeArrowheads="1"/>
              </p:cNvSpPr>
              <p:nvPr/>
            </p:nvSpPr>
            <p:spPr bwMode="auto">
              <a:xfrm>
                <a:off x="272573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4" name="Rectangle 176"/>
              <p:cNvSpPr>
                <a:spLocks noChangeArrowheads="1"/>
              </p:cNvSpPr>
              <p:nvPr/>
            </p:nvSpPr>
            <p:spPr bwMode="auto">
              <a:xfrm>
                <a:off x="218598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5" name="Rectangle 177"/>
              <p:cNvSpPr>
                <a:spLocks noChangeArrowheads="1"/>
              </p:cNvSpPr>
              <p:nvPr/>
            </p:nvSpPr>
            <p:spPr bwMode="auto">
              <a:xfrm>
                <a:off x="164623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grpSp>
          <p:nvGrpSpPr>
            <p:cNvPr id="58" name="Group 57"/>
            <p:cNvGrpSpPr/>
            <p:nvPr/>
          </p:nvGrpSpPr>
          <p:grpSpPr>
            <a:xfrm>
              <a:off x="985838" y="1876425"/>
              <a:ext cx="150812" cy="3916363"/>
              <a:chOff x="985838" y="1876425"/>
              <a:chExt cx="150812" cy="3916363"/>
            </a:xfrm>
          </p:grpSpPr>
          <p:sp>
            <p:nvSpPr>
              <p:cNvPr id="18" name="Rectangle 157"/>
              <p:cNvSpPr>
                <a:spLocks noChangeArrowheads="1"/>
              </p:cNvSpPr>
              <p:nvPr/>
            </p:nvSpPr>
            <p:spPr bwMode="auto">
              <a:xfrm>
                <a:off x="985838" y="5656263"/>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19" name="Rectangle 158"/>
              <p:cNvSpPr>
                <a:spLocks noChangeArrowheads="1"/>
              </p:cNvSpPr>
              <p:nvPr/>
            </p:nvSpPr>
            <p:spPr bwMode="auto">
              <a:xfrm>
                <a:off x="985838" y="5116513"/>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0" name="Rectangle 159"/>
              <p:cNvSpPr>
                <a:spLocks noChangeArrowheads="1"/>
              </p:cNvSpPr>
              <p:nvPr/>
            </p:nvSpPr>
            <p:spPr bwMode="auto">
              <a:xfrm>
                <a:off x="985838" y="4576763"/>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1" name="Rectangle 160"/>
              <p:cNvSpPr>
                <a:spLocks noChangeArrowheads="1"/>
              </p:cNvSpPr>
              <p:nvPr/>
            </p:nvSpPr>
            <p:spPr bwMode="auto">
              <a:xfrm>
                <a:off x="985838" y="403542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2" name="Rectangle 161"/>
              <p:cNvSpPr>
                <a:spLocks noChangeArrowheads="1"/>
              </p:cNvSpPr>
              <p:nvPr/>
            </p:nvSpPr>
            <p:spPr bwMode="auto">
              <a:xfrm>
                <a:off x="985838" y="349567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3" name="Rectangle 162"/>
              <p:cNvSpPr>
                <a:spLocks noChangeArrowheads="1"/>
              </p:cNvSpPr>
              <p:nvPr/>
            </p:nvSpPr>
            <p:spPr bwMode="auto">
              <a:xfrm>
                <a:off x="985838" y="295592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4" name="Rectangle 163"/>
              <p:cNvSpPr>
                <a:spLocks noChangeArrowheads="1"/>
              </p:cNvSpPr>
              <p:nvPr/>
            </p:nvSpPr>
            <p:spPr bwMode="auto">
              <a:xfrm>
                <a:off x="985838" y="241617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5" name="Rectangle 164"/>
              <p:cNvSpPr>
                <a:spLocks noChangeArrowheads="1"/>
              </p:cNvSpPr>
              <p:nvPr/>
            </p:nvSpPr>
            <p:spPr bwMode="auto">
              <a:xfrm>
                <a:off x="985838" y="187642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6" name="Rectangle 178"/>
              <p:cNvSpPr>
                <a:spLocks noChangeArrowheads="1"/>
              </p:cNvSpPr>
              <p:nvPr/>
            </p:nvSpPr>
            <p:spPr bwMode="auto">
              <a:xfrm>
                <a:off x="110648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grpSp>
      <p:cxnSp>
        <p:nvCxnSpPr>
          <p:cNvPr id="4" name="Straight Connector 3"/>
          <p:cNvCxnSpPr>
            <a:stCxn id="14" idx="3"/>
          </p:cNvCxnSpPr>
          <p:nvPr/>
        </p:nvCxnSpPr>
        <p:spPr>
          <a:xfrm flipH="1">
            <a:off x="3821906" y="2346797"/>
            <a:ext cx="3970" cy="3197547"/>
          </a:xfrm>
          <a:prstGeom prst="line">
            <a:avLst/>
          </a:prstGeom>
          <a:ln w="15875">
            <a:solidFill>
              <a:schemeClr val="bg1"/>
            </a:solidFill>
            <a:prstDash val="sysDash"/>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5486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1000"/>
                                        <p:tgtEl>
                                          <p:spTgt spid="14"/>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27"/>
          <p:cNvSpPr>
            <a:spLocks noChangeArrowheads="1"/>
          </p:cNvSpPr>
          <p:nvPr/>
        </p:nvSpPr>
        <p:spPr bwMode="auto">
          <a:xfrm>
            <a:off x="11815390" y="3767328"/>
            <a:ext cx="296863" cy="1995298"/>
          </a:xfrm>
          <a:prstGeom prst="rect">
            <a:avLst/>
          </a:prstGeom>
          <a:solidFill>
            <a:schemeClr val="accent1"/>
          </a:solidFill>
          <a:ln w="28575" cap="flat">
            <a:solidFill>
              <a:schemeClr val="bg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GB">
              <a:solidFill>
                <a:prstClr val="black"/>
              </a:solidFill>
              <a:latin typeface="Arial"/>
            </a:endParaRPr>
          </a:p>
        </p:txBody>
      </p:sp>
      <p:sp>
        <p:nvSpPr>
          <p:cNvPr id="55" name="Rectangle 28"/>
          <p:cNvSpPr>
            <a:spLocks noChangeArrowheads="1"/>
          </p:cNvSpPr>
          <p:nvPr/>
        </p:nvSpPr>
        <p:spPr bwMode="auto">
          <a:xfrm>
            <a:off x="12107490" y="4522788"/>
            <a:ext cx="296863" cy="1239838"/>
          </a:xfrm>
          <a:prstGeom prst="rect">
            <a:avLst/>
          </a:prstGeom>
          <a:solidFill>
            <a:schemeClr val="accent1"/>
          </a:solidFill>
          <a:ln w="28575" cap="flat">
            <a:solidFill>
              <a:schemeClr val="bg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GB">
              <a:solidFill>
                <a:prstClr val="black"/>
              </a:solidFill>
              <a:latin typeface="Arial"/>
            </a:endParaRPr>
          </a:p>
        </p:txBody>
      </p:sp>
      <p:sp>
        <p:nvSpPr>
          <p:cNvPr id="56" name="Rectangle 29"/>
          <p:cNvSpPr>
            <a:spLocks noChangeArrowheads="1"/>
          </p:cNvSpPr>
          <p:nvPr/>
        </p:nvSpPr>
        <p:spPr bwMode="auto">
          <a:xfrm>
            <a:off x="12404352" y="4919472"/>
            <a:ext cx="296863" cy="843154"/>
          </a:xfrm>
          <a:prstGeom prst="rect">
            <a:avLst/>
          </a:prstGeom>
          <a:solidFill>
            <a:schemeClr val="accent1"/>
          </a:solidFill>
          <a:ln w="28575" cap="flat">
            <a:solidFill>
              <a:schemeClr val="bg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GB">
              <a:solidFill>
                <a:prstClr val="black"/>
              </a:solidFill>
              <a:latin typeface="Arial"/>
            </a:endParaRPr>
          </a:p>
        </p:txBody>
      </p:sp>
      <p:sp>
        <p:nvSpPr>
          <p:cNvPr id="14" name="Freeform 154"/>
          <p:cNvSpPr>
            <a:spLocks/>
          </p:cNvSpPr>
          <p:nvPr/>
        </p:nvSpPr>
        <p:spPr bwMode="auto">
          <a:xfrm>
            <a:off x="1133476" y="2319339"/>
            <a:ext cx="5384799" cy="3240086"/>
          </a:xfrm>
          <a:custGeom>
            <a:avLst/>
            <a:gdLst>
              <a:gd name="T0" fmla="*/ 1872 w 1872"/>
              <a:gd name="T1" fmla="*/ 944 h 944"/>
              <a:gd name="T2" fmla="*/ 1400 w 1872"/>
              <a:gd name="T3" fmla="*/ 474 h 944"/>
              <a:gd name="T4" fmla="*/ 1211 w 1872"/>
              <a:gd name="T5" fmla="*/ 153 h 944"/>
              <a:gd name="T6" fmla="*/ 936 w 1872"/>
              <a:gd name="T7" fmla="*/ 8 h 944"/>
              <a:gd name="T8" fmla="*/ 661 w 1872"/>
              <a:gd name="T9" fmla="*/ 153 h 944"/>
              <a:gd name="T10" fmla="*/ 471 w 1872"/>
              <a:gd name="T11" fmla="*/ 474 h 944"/>
              <a:gd name="T12" fmla="*/ 0 w 1872"/>
              <a:gd name="T13" fmla="*/ 944 h 944"/>
              <a:gd name="T14" fmla="*/ 0 w 1872"/>
              <a:gd name="T15" fmla="*/ 936 h 944"/>
              <a:gd name="T16" fmla="*/ 275 w 1872"/>
              <a:gd name="T17" fmla="*/ 791 h 944"/>
              <a:gd name="T18" fmla="*/ 464 w 1872"/>
              <a:gd name="T19" fmla="*/ 470 h 944"/>
              <a:gd name="T20" fmla="*/ 936 w 1872"/>
              <a:gd name="T21" fmla="*/ 0 h 944"/>
              <a:gd name="T22" fmla="*/ 1407 w 1872"/>
              <a:gd name="T23" fmla="*/ 470 h 944"/>
              <a:gd name="T24" fmla="*/ 1597 w 1872"/>
              <a:gd name="T25" fmla="*/ 791 h 944"/>
              <a:gd name="T26" fmla="*/ 1872 w 1872"/>
              <a:gd name="T27" fmla="*/ 936 h 944"/>
              <a:gd name="T28" fmla="*/ 1872 w 1872"/>
              <a:gd name="T29" fmla="*/ 94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2" h="944">
                <a:moveTo>
                  <a:pt x="1872" y="944"/>
                </a:moveTo>
                <a:cubicBezTo>
                  <a:pt x="1635" y="944"/>
                  <a:pt x="1516" y="705"/>
                  <a:pt x="1400" y="474"/>
                </a:cubicBezTo>
                <a:cubicBezTo>
                  <a:pt x="1343" y="359"/>
                  <a:pt x="1283" y="240"/>
                  <a:pt x="1211" y="153"/>
                </a:cubicBezTo>
                <a:cubicBezTo>
                  <a:pt x="1129" y="55"/>
                  <a:pt x="1040" y="8"/>
                  <a:pt x="936" y="8"/>
                </a:cubicBezTo>
                <a:cubicBezTo>
                  <a:pt x="832" y="8"/>
                  <a:pt x="742" y="55"/>
                  <a:pt x="661" y="153"/>
                </a:cubicBezTo>
                <a:cubicBezTo>
                  <a:pt x="588" y="240"/>
                  <a:pt x="529" y="359"/>
                  <a:pt x="471" y="474"/>
                </a:cubicBezTo>
                <a:cubicBezTo>
                  <a:pt x="356" y="705"/>
                  <a:pt x="236" y="944"/>
                  <a:pt x="0" y="944"/>
                </a:cubicBezTo>
                <a:cubicBezTo>
                  <a:pt x="0" y="936"/>
                  <a:pt x="0" y="936"/>
                  <a:pt x="0" y="936"/>
                </a:cubicBezTo>
                <a:cubicBezTo>
                  <a:pt x="104" y="936"/>
                  <a:pt x="193" y="888"/>
                  <a:pt x="275" y="791"/>
                </a:cubicBezTo>
                <a:cubicBezTo>
                  <a:pt x="347" y="704"/>
                  <a:pt x="407" y="585"/>
                  <a:pt x="464" y="470"/>
                </a:cubicBezTo>
                <a:cubicBezTo>
                  <a:pt x="580" y="239"/>
                  <a:pt x="699" y="0"/>
                  <a:pt x="936" y="0"/>
                </a:cubicBezTo>
                <a:cubicBezTo>
                  <a:pt x="1172" y="0"/>
                  <a:pt x="1292" y="239"/>
                  <a:pt x="1407" y="470"/>
                </a:cubicBezTo>
                <a:cubicBezTo>
                  <a:pt x="1465" y="585"/>
                  <a:pt x="1524" y="704"/>
                  <a:pt x="1597" y="791"/>
                </a:cubicBezTo>
                <a:cubicBezTo>
                  <a:pt x="1678" y="888"/>
                  <a:pt x="1768" y="936"/>
                  <a:pt x="1872" y="936"/>
                </a:cubicBezTo>
                <a:lnTo>
                  <a:pt x="1872" y="944"/>
                </a:ln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16" name="Freeform 155"/>
          <p:cNvSpPr>
            <a:spLocks/>
          </p:cNvSpPr>
          <p:nvPr/>
        </p:nvSpPr>
        <p:spPr bwMode="auto">
          <a:xfrm>
            <a:off x="5270500" y="1270000"/>
            <a:ext cx="2505850" cy="4289425"/>
          </a:xfrm>
          <a:custGeom>
            <a:avLst/>
            <a:gdLst>
              <a:gd name="T0" fmla="*/ 720 w 720"/>
              <a:gd name="T1" fmla="*/ 1232 h 1232"/>
              <a:gd name="T2" fmla="*/ 536 w 720"/>
              <a:gd name="T3" fmla="*/ 616 h 1232"/>
              <a:gd name="T4" fmla="*/ 360 w 720"/>
              <a:gd name="T5" fmla="*/ 8 h 1232"/>
              <a:gd name="T6" fmla="*/ 184 w 720"/>
              <a:gd name="T7" fmla="*/ 616 h 1232"/>
              <a:gd name="T8" fmla="*/ 0 w 720"/>
              <a:gd name="T9" fmla="*/ 1232 h 1232"/>
              <a:gd name="T10" fmla="*/ 0 w 720"/>
              <a:gd name="T11" fmla="*/ 1232 h 1232"/>
              <a:gd name="T12" fmla="*/ 0 w 720"/>
              <a:gd name="T13" fmla="*/ 1224 h 1232"/>
              <a:gd name="T14" fmla="*/ 176 w 720"/>
              <a:gd name="T15" fmla="*/ 615 h 1232"/>
              <a:gd name="T16" fmla="*/ 360 w 720"/>
              <a:gd name="T17" fmla="*/ 0 h 1232"/>
              <a:gd name="T18" fmla="*/ 360 w 720"/>
              <a:gd name="T19" fmla="*/ 0 h 1232"/>
              <a:gd name="T20" fmla="*/ 544 w 720"/>
              <a:gd name="T21" fmla="*/ 615 h 1232"/>
              <a:gd name="T22" fmla="*/ 720 w 720"/>
              <a:gd name="T23" fmla="*/ 1224 h 1232"/>
              <a:gd name="T24" fmla="*/ 720 w 720"/>
              <a:gd name="T25" fmla="*/ 1232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0" h="1232">
                <a:moveTo>
                  <a:pt x="720" y="1232"/>
                </a:moveTo>
                <a:cubicBezTo>
                  <a:pt x="626" y="1232"/>
                  <a:pt x="582" y="933"/>
                  <a:pt x="536" y="616"/>
                </a:cubicBezTo>
                <a:cubicBezTo>
                  <a:pt x="492" y="317"/>
                  <a:pt x="446" y="8"/>
                  <a:pt x="360" y="8"/>
                </a:cubicBezTo>
                <a:cubicBezTo>
                  <a:pt x="273" y="8"/>
                  <a:pt x="228" y="317"/>
                  <a:pt x="184" y="616"/>
                </a:cubicBezTo>
                <a:cubicBezTo>
                  <a:pt x="137" y="933"/>
                  <a:pt x="93" y="1232"/>
                  <a:pt x="0" y="1232"/>
                </a:cubicBezTo>
                <a:cubicBezTo>
                  <a:pt x="0" y="1232"/>
                  <a:pt x="0" y="1232"/>
                  <a:pt x="0" y="1232"/>
                </a:cubicBezTo>
                <a:cubicBezTo>
                  <a:pt x="0" y="1224"/>
                  <a:pt x="0" y="1224"/>
                  <a:pt x="0" y="1224"/>
                </a:cubicBezTo>
                <a:cubicBezTo>
                  <a:pt x="86" y="1224"/>
                  <a:pt x="132" y="914"/>
                  <a:pt x="176" y="615"/>
                </a:cubicBezTo>
                <a:cubicBezTo>
                  <a:pt x="222" y="299"/>
                  <a:pt x="266" y="0"/>
                  <a:pt x="360" y="0"/>
                </a:cubicBezTo>
                <a:cubicBezTo>
                  <a:pt x="360" y="0"/>
                  <a:pt x="360" y="0"/>
                  <a:pt x="360" y="0"/>
                </a:cubicBezTo>
                <a:cubicBezTo>
                  <a:pt x="453" y="0"/>
                  <a:pt x="497" y="299"/>
                  <a:pt x="544" y="615"/>
                </a:cubicBezTo>
                <a:cubicBezTo>
                  <a:pt x="588" y="914"/>
                  <a:pt x="633" y="1224"/>
                  <a:pt x="720" y="1224"/>
                </a:cubicBezTo>
                <a:lnTo>
                  <a:pt x="720" y="12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nvGrpSpPr>
          <p:cNvPr id="60" name="Group 59"/>
          <p:cNvGrpSpPr/>
          <p:nvPr/>
        </p:nvGrpSpPr>
        <p:grpSpPr>
          <a:xfrm>
            <a:off x="985838" y="1209675"/>
            <a:ext cx="7170737" cy="4456113"/>
            <a:chOff x="985838" y="1336675"/>
            <a:chExt cx="7170737" cy="4456113"/>
          </a:xfrm>
        </p:grpSpPr>
        <p:sp>
          <p:nvSpPr>
            <p:cNvPr id="17" name="Freeform 156"/>
            <p:cNvSpPr>
              <a:spLocks/>
            </p:cNvSpPr>
            <p:nvPr/>
          </p:nvSpPr>
          <p:spPr bwMode="auto">
            <a:xfrm>
              <a:off x="985838" y="1336675"/>
              <a:ext cx="7154862" cy="4349750"/>
            </a:xfrm>
            <a:custGeom>
              <a:avLst/>
              <a:gdLst>
                <a:gd name="T0" fmla="*/ 4507 w 4507"/>
                <a:gd name="T1" fmla="*/ 2740 h 2740"/>
                <a:gd name="T2" fmla="*/ 76 w 4507"/>
                <a:gd name="T3" fmla="*/ 2740 h 2740"/>
                <a:gd name="T4" fmla="*/ 76 w 4507"/>
                <a:gd name="T5" fmla="*/ 19 h 2740"/>
                <a:gd name="T6" fmla="*/ 0 w 4507"/>
                <a:gd name="T7" fmla="*/ 19 h 2740"/>
                <a:gd name="T8" fmla="*/ 0 w 4507"/>
                <a:gd name="T9" fmla="*/ 0 h 2740"/>
                <a:gd name="T10" fmla="*/ 95 w 4507"/>
                <a:gd name="T11" fmla="*/ 0 h 2740"/>
                <a:gd name="T12" fmla="*/ 95 w 4507"/>
                <a:gd name="T13" fmla="*/ 2721 h 2740"/>
                <a:gd name="T14" fmla="*/ 4507 w 4507"/>
                <a:gd name="T15" fmla="*/ 2721 h 2740"/>
                <a:gd name="T16" fmla="*/ 4507 w 4507"/>
                <a:gd name="T17" fmla="*/ 2740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07" h="2740">
                  <a:moveTo>
                    <a:pt x="4507" y="2740"/>
                  </a:moveTo>
                  <a:lnTo>
                    <a:pt x="76" y="2740"/>
                  </a:lnTo>
                  <a:lnTo>
                    <a:pt x="76" y="19"/>
                  </a:lnTo>
                  <a:lnTo>
                    <a:pt x="0" y="19"/>
                  </a:lnTo>
                  <a:lnTo>
                    <a:pt x="0" y="0"/>
                  </a:lnTo>
                  <a:lnTo>
                    <a:pt x="95" y="0"/>
                  </a:lnTo>
                  <a:lnTo>
                    <a:pt x="95" y="2721"/>
                  </a:lnTo>
                  <a:lnTo>
                    <a:pt x="4507" y="2721"/>
                  </a:lnTo>
                  <a:lnTo>
                    <a:pt x="4507" y="274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nvGrpSpPr>
            <p:cNvPr id="59" name="Group 58"/>
            <p:cNvGrpSpPr/>
            <p:nvPr/>
          </p:nvGrpSpPr>
          <p:grpSpPr>
            <a:xfrm>
              <a:off x="1646238" y="5657850"/>
              <a:ext cx="6510337" cy="134938"/>
              <a:chOff x="1646238" y="5657850"/>
              <a:chExt cx="6510337" cy="134938"/>
            </a:xfrm>
          </p:grpSpPr>
          <p:sp>
            <p:nvSpPr>
              <p:cNvPr id="26" name="Rectangle 165"/>
              <p:cNvSpPr>
                <a:spLocks noChangeArrowheads="1"/>
              </p:cNvSpPr>
              <p:nvPr/>
            </p:nvSpPr>
            <p:spPr bwMode="auto">
              <a:xfrm>
                <a:off x="488632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7" name="Rectangle 166"/>
              <p:cNvSpPr>
                <a:spLocks noChangeArrowheads="1"/>
              </p:cNvSpPr>
              <p:nvPr/>
            </p:nvSpPr>
            <p:spPr bwMode="auto">
              <a:xfrm>
                <a:off x="434657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8" name="Rectangle 167"/>
              <p:cNvSpPr>
                <a:spLocks noChangeArrowheads="1"/>
              </p:cNvSpPr>
              <p:nvPr/>
            </p:nvSpPr>
            <p:spPr bwMode="auto">
              <a:xfrm>
                <a:off x="380682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9" name="Rectangle 168"/>
              <p:cNvSpPr>
                <a:spLocks noChangeArrowheads="1"/>
              </p:cNvSpPr>
              <p:nvPr/>
            </p:nvSpPr>
            <p:spPr bwMode="auto">
              <a:xfrm>
                <a:off x="3267075" y="5657850"/>
                <a:ext cx="28575"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33" name="Rectangle 169"/>
              <p:cNvSpPr>
                <a:spLocks noChangeArrowheads="1"/>
              </p:cNvSpPr>
              <p:nvPr/>
            </p:nvSpPr>
            <p:spPr bwMode="auto">
              <a:xfrm>
                <a:off x="7046913" y="5657850"/>
                <a:ext cx="28575"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36" name="Rectangle 170"/>
              <p:cNvSpPr>
                <a:spLocks noChangeArrowheads="1"/>
              </p:cNvSpPr>
              <p:nvPr/>
            </p:nvSpPr>
            <p:spPr bwMode="auto">
              <a:xfrm>
                <a:off x="650557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39" name="Rectangle 171"/>
              <p:cNvSpPr>
                <a:spLocks noChangeArrowheads="1"/>
              </p:cNvSpPr>
              <p:nvPr/>
            </p:nvSpPr>
            <p:spPr bwMode="auto">
              <a:xfrm>
                <a:off x="8126413"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0" name="Rectangle 172"/>
              <p:cNvSpPr>
                <a:spLocks noChangeArrowheads="1"/>
              </p:cNvSpPr>
              <p:nvPr/>
            </p:nvSpPr>
            <p:spPr bwMode="auto">
              <a:xfrm>
                <a:off x="7586663"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1" name="Rectangle 173"/>
              <p:cNvSpPr>
                <a:spLocks noChangeArrowheads="1"/>
              </p:cNvSpPr>
              <p:nvPr/>
            </p:nvSpPr>
            <p:spPr bwMode="auto">
              <a:xfrm>
                <a:off x="596582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2" name="Rectangle 174"/>
              <p:cNvSpPr>
                <a:spLocks noChangeArrowheads="1"/>
              </p:cNvSpPr>
              <p:nvPr/>
            </p:nvSpPr>
            <p:spPr bwMode="auto">
              <a:xfrm>
                <a:off x="542607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3" name="Rectangle 175"/>
              <p:cNvSpPr>
                <a:spLocks noChangeArrowheads="1"/>
              </p:cNvSpPr>
              <p:nvPr/>
            </p:nvSpPr>
            <p:spPr bwMode="auto">
              <a:xfrm>
                <a:off x="272573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4" name="Rectangle 176"/>
              <p:cNvSpPr>
                <a:spLocks noChangeArrowheads="1"/>
              </p:cNvSpPr>
              <p:nvPr/>
            </p:nvSpPr>
            <p:spPr bwMode="auto">
              <a:xfrm>
                <a:off x="218598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5" name="Rectangle 177"/>
              <p:cNvSpPr>
                <a:spLocks noChangeArrowheads="1"/>
              </p:cNvSpPr>
              <p:nvPr/>
            </p:nvSpPr>
            <p:spPr bwMode="auto">
              <a:xfrm>
                <a:off x="164623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grpSp>
          <p:nvGrpSpPr>
            <p:cNvPr id="58" name="Group 57"/>
            <p:cNvGrpSpPr/>
            <p:nvPr/>
          </p:nvGrpSpPr>
          <p:grpSpPr>
            <a:xfrm>
              <a:off x="985838" y="1876425"/>
              <a:ext cx="150812" cy="3916363"/>
              <a:chOff x="985838" y="1876425"/>
              <a:chExt cx="150812" cy="3916363"/>
            </a:xfrm>
          </p:grpSpPr>
          <p:sp>
            <p:nvSpPr>
              <p:cNvPr id="18" name="Rectangle 157"/>
              <p:cNvSpPr>
                <a:spLocks noChangeArrowheads="1"/>
              </p:cNvSpPr>
              <p:nvPr/>
            </p:nvSpPr>
            <p:spPr bwMode="auto">
              <a:xfrm>
                <a:off x="985838" y="5656263"/>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19" name="Rectangle 158"/>
              <p:cNvSpPr>
                <a:spLocks noChangeArrowheads="1"/>
              </p:cNvSpPr>
              <p:nvPr/>
            </p:nvSpPr>
            <p:spPr bwMode="auto">
              <a:xfrm>
                <a:off x="985838" y="5116513"/>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0" name="Rectangle 159"/>
              <p:cNvSpPr>
                <a:spLocks noChangeArrowheads="1"/>
              </p:cNvSpPr>
              <p:nvPr/>
            </p:nvSpPr>
            <p:spPr bwMode="auto">
              <a:xfrm>
                <a:off x="985838" y="4576763"/>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1" name="Rectangle 160"/>
              <p:cNvSpPr>
                <a:spLocks noChangeArrowheads="1"/>
              </p:cNvSpPr>
              <p:nvPr/>
            </p:nvSpPr>
            <p:spPr bwMode="auto">
              <a:xfrm>
                <a:off x="985838" y="403542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2" name="Rectangle 161"/>
              <p:cNvSpPr>
                <a:spLocks noChangeArrowheads="1"/>
              </p:cNvSpPr>
              <p:nvPr/>
            </p:nvSpPr>
            <p:spPr bwMode="auto">
              <a:xfrm>
                <a:off x="985838" y="349567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3" name="Rectangle 162"/>
              <p:cNvSpPr>
                <a:spLocks noChangeArrowheads="1"/>
              </p:cNvSpPr>
              <p:nvPr/>
            </p:nvSpPr>
            <p:spPr bwMode="auto">
              <a:xfrm>
                <a:off x="985838" y="295592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4" name="Rectangle 163"/>
              <p:cNvSpPr>
                <a:spLocks noChangeArrowheads="1"/>
              </p:cNvSpPr>
              <p:nvPr/>
            </p:nvSpPr>
            <p:spPr bwMode="auto">
              <a:xfrm>
                <a:off x="985838" y="241617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5" name="Rectangle 164"/>
              <p:cNvSpPr>
                <a:spLocks noChangeArrowheads="1"/>
              </p:cNvSpPr>
              <p:nvPr/>
            </p:nvSpPr>
            <p:spPr bwMode="auto">
              <a:xfrm>
                <a:off x="985838" y="187642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6" name="Rectangle 178"/>
              <p:cNvSpPr>
                <a:spLocks noChangeArrowheads="1"/>
              </p:cNvSpPr>
              <p:nvPr/>
            </p:nvSpPr>
            <p:spPr bwMode="auto">
              <a:xfrm>
                <a:off x="110648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grpSp>
      <p:cxnSp>
        <p:nvCxnSpPr>
          <p:cNvPr id="4" name="Straight Connector 3"/>
          <p:cNvCxnSpPr>
            <a:stCxn id="14" idx="3"/>
          </p:cNvCxnSpPr>
          <p:nvPr/>
        </p:nvCxnSpPr>
        <p:spPr>
          <a:xfrm flipH="1">
            <a:off x="3821906" y="2346797"/>
            <a:ext cx="3970" cy="3197547"/>
          </a:xfrm>
          <a:prstGeom prst="line">
            <a:avLst/>
          </a:prstGeom>
          <a:ln w="15875">
            <a:solidFill>
              <a:schemeClr val="bg1">
                <a:alpha val="30000"/>
              </a:schemeClr>
            </a:solidFill>
            <a:prstDash val="sysDash"/>
            <a:miter lim="800000"/>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6520486" y="1280658"/>
            <a:ext cx="170" cy="4262892"/>
          </a:xfrm>
          <a:prstGeom prst="line">
            <a:avLst/>
          </a:prstGeom>
          <a:ln w="15875">
            <a:solidFill>
              <a:schemeClr val="bg1"/>
            </a:solidFill>
            <a:prstDash val="sysDash"/>
            <a:miter lim="800000"/>
          </a:ln>
        </p:spPr>
        <p:style>
          <a:lnRef idx="1">
            <a:schemeClr val="accent1"/>
          </a:lnRef>
          <a:fillRef idx="0">
            <a:schemeClr val="accent1"/>
          </a:fillRef>
          <a:effectRef idx="0">
            <a:schemeClr val="accent1"/>
          </a:effectRef>
          <a:fontRef idx="minor">
            <a:schemeClr val="tx1"/>
          </a:fontRef>
        </p:style>
      </p:cxnSp>
      <p:sp>
        <p:nvSpPr>
          <p:cNvPr id="3" name="Left Brace 2"/>
          <p:cNvSpPr/>
          <p:nvPr/>
        </p:nvSpPr>
        <p:spPr>
          <a:xfrm rot="5400000">
            <a:off x="5056187" y="-308769"/>
            <a:ext cx="242888" cy="2681288"/>
          </a:xfrm>
          <a:prstGeom prst="leftBrace">
            <a:avLst>
              <a:gd name="adj1" fmla="val 84150"/>
              <a:gd name="adj2" fmla="val 50000"/>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solidFill>
                <a:srgbClr val="421856"/>
              </a:solidFill>
            </a:endParaRPr>
          </a:p>
        </p:txBody>
      </p:sp>
      <p:sp>
        <p:nvSpPr>
          <p:cNvPr id="6" name="TextBox 5"/>
          <p:cNvSpPr txBox="1"/>
          <p:nvPr/>
        </p:nvSpPr>
        <p:spPr>
          <a:xfrm>
            <a:off x="4044950" y="590550"/>
            <a:ext cx="2279650" cy="369332"/>
          </a:xfrm>
          <a:prstGeom prst="rect">
            <a:avLst/>
          </a:prstGeom>
          <a:noFill/>
        </p:spPr>
        <p:txBody>
          <a:bodyPr wrap="square" rtlCol="0">
            <a:spAutoFit/>
          </a:bodyPr>
          <a:lstStyle/>
          <a:p>
            <a:pPr algn="ctr"/>
            <a:r>
              <a:rPr lang="en-GB" sz="1800" i="1" dirty="0">
                <a:solidFill>
                  <a:prstClr val="white"/>
                </a:solidFill>
                <a:latin typeface="Arial"/>
              </a:rPr>
              <a:t>Change in belief</a:t>
            </a:r>
          </a:p>
        </p:txBody>
      </p:sp>
    </p:spTree>
    <p:extLst>
      <p:ext uri="{BB962C8B-B14F-4D97-AF65-F5344CB8AC3E}">
        <p14:creationId xmlns:p14="http://schemas.microsoft.com/office/powerpoint/2010/main" val="272797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000"/>
                                        <p:tgtEl>
                                          <p:spTgt spid="16"/>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down)">
                                      <p:cBhvr>
                                        <p:cTn id="11" dur="500"/>
                                        <p:tgtEl>
                                          <p:spTgt spid="37"/>
                                        </p:tgtEl>
                                      </p:cBhvr>
                                    </p:animEffect>
                                  </p:childTnLst>
                                </p:cTn>
                              </p:par>
                            </p:childTnLst>
                          </p:cTn>
                        </p:par>
                      </p:childTnLst>
                    </p:cTn>
                  </p:par>
                  <p:par>
                    <p:cTn id="12" fill="hold">
                      <p:stCondLst>
                        <p:cond delay="indefinite"/>
                      </p:stCondLst>
                      <p:childTnLst>
                        <p:par>
                          <p:cTn id="13" fill="hold">
                            <p:stCondLst>
                              <p:cond delay="0"/>
                            </p:stCondLst>
                            <p:childTnLst>
                              <p:par>
                                <p:cTn id="14" presetID="16" presetClass="entr" presetSubtype="21"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barn(inVertical)">
                                      <p:cBhvr>
                                        <p:cTn id="16" dur="500"/>
                                        <p:tgtEl>
                                          <p:spTgt spid="3"/>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 grpId="0" animBg="1"/>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27"/>
          <p:cNvSpPr>
            <a:spLocks noChangeArrowheads="1"/>
          </p:cNvSpPr>
          <p:nvPr/>
        </p:nvSpPr>
        <p:spPr bwMode="auto">
          <a:xfrm>
            <a:off x="11815390" y="3767328"/>
            <a:ext cx="296863" cy="1995298"/>
          </a:xfrm>
          <a:prstGeom prst="rect">
            <a:avLst/>
          </a:prstGeom>
          <a:solidFill>
            <a:schemeClr val="accent1"/>
          </a:solidFill>
          <a:ln w="28575" cap="flat">
            <a:solidFill>
              <a:schemeClr val="bg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GB">
              <a:solidFill>
                <a:prstClr val="black"/>
              </a:solidFill>
              <a:latin typeface="Arial"/>
            </a:endParaRPr>
          </a:p>
        </p:txBody>
      </p:sp>
      <p:sp>
        <p:nvSpPr>
          <p:cNvPr id="55" name="Rectangle 28"/>
          <p:cNvSpPr>
            <a:spLocks noChangeArrowheads="1"/>
          </p:cNvSpPr>
          <p:nvPr/>
        </p:nvSpPr>
        <p:spPr bwMode="auto">
          <a:xfrm>
            <a:off x="12107490" y="4522788"/>
            <a:ext cx="296863" cy="1239838"/>
          </a:xfrm>
          <a:prstGeom prst="rect">
            <a:avLst/>
          </a:prstGeom>
          <a:solidFill>
            <a:schemeClr val="accent1"/>
          </a:solidFill>
          <a:ln w="28575" cap="flat">
            <a:solidFill>
              <a:schemeClr val="bg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GB">
              <a:solidFill>
                <a:prstClr val="black"/>
              </a:solidFill>
              <a:latin typeface="Arial"/>
            </a:endParaRPr>
          </a:p>
        </p:txBody>
      </p:sp>
      <p:sp>
        <p:nvSpPr>
          <p:cNvPr id="56" name="Rectangle 29"/>
          <p:cNvSpPr>
            <a:spLocks noChangeArrowheads="1"/>
          </p:cNvSpPr>
          <p:nvPr/>
        </p:nvSpPr>
        <p:spPr bwMode="auto">
          <a:xfrm>
            <a:off x="12404352" y="4919472"/>
            <a:ext cx="296863" cy="843154"/>
          </a:xfrm>
          <a:prstGeom prst="rect">
            <a:avLst/>
          </a:prstGeom>
          <a:solidFill>
            <a:schemeClr val="accent1"/>
          </a:solidFill>
          <a:ln w="28575" cap="flat">
            <a:solidFill>
              <a:schemeClr val="bg1">
                <a:lumMod val="7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GB">
              <a:solidFill>
                <a:prstClr val="black"/>
              </a:solidFill>
              <a:latin typeface="Arial"/>
            </a:endParaRPr>
          </a:p>
        </p:txBody>
      </p:sp>
      <p:sp>
        <p:nvSpPr>
          <p:cNvPr id="14" name="Freeform 154"/>
          <p:cNvSpPr>
            <a:spLocks/>
          </p:cNvSpPr>
          <p:nvPr/>
        </p:nvSpPr>
        <p:spPr bwMode="auto">
          <a:xfrm>
            <a:off x="1133476" y="2319339"/>
            <a:ext cx="5384799" cy="3240086"/>
          </a:xfrm>
          <a:custGeom>
            <a:avLst/>
            <a:gdLst>
              <a:gd name="T0" fmla="*/ 1872 w 1872"/>
              <a:gd name="T1" fmla="*/ 944 h 944"/>
              <a:gd name="T2" fmla="*/ 1400 w 1872"/>
              <a:gd name="T3" fmla="*/ 474 h 944"/>
              <a:gd name="T4" fmla="*/ 1211 w 1872"/>
              <a:gd name="T5" fmla="*/ 153 h 944"/>
              <a:gd name="T6" fmla="*/ 936 w 1872"/>
              <a:gd name="T7" fmla="*/ 8 h 944"/>
              <a:gd name="T8" fmla="*/ 661 w 1872"/>
              <a:gd name="T9" fmla="*/ 153 h 944"/>
              <a:gd name="T10" fmla="*/ 471 w 1872"/>
              <a:gd name="T11" fmla="*/ 474 h 944"/>
              <a:gd name="T12" fmla="*/ 0 w 1872"/>
              <a:gd name="T13" fmla="*/ 944 h 944"/>
              <a:gd name="T14" fmla="*/ 0 w 1872"/>
              <a:gd name="T15" fmla="*/ 936 h 944"/>
              <a:gd name="T16" fmla="*/ 275 w 1872"/>
              <a:gd name="T17" fmla="*/ 791 h 944"/>
              <a:gd name="T18" fmla="*/ 464 w 1872"/>
              <a:gd name="T19" fmla="*/ 470 h 944"/>
              <a:gd name="T20" fmla="*/ 936 w 1872"/>
              <a:gd name="T21" fmla="*/ 0 h 944"/>
              <a:gd name="T22" fmla="*/ 1407 w 1872"/>
              <a:gd name="T23" fmla="*/ 470 h 944"/>
              <a:gd name="T24" fmla="*/ 1597 w 1872"/>
              <a:gd name="T25" fmla="*/ 791 h 944"/>
              <a:gd name="T26" fmla="*/ 1872 w 1872"/>
              <a:gd name="T27" fmla="*/ 936 h 944"/>
              <a:gd name="T28" fmla="*/ 1872 w 1872"/>
              <a:gd name="T29" fmla="*/ 944 h 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2" h="944">
                <a:moveTo>
                  <a:pt x="1872" y="944"/>
                </a:moveTo>
                <a:cubicBezTo>
                  <a:pt x="1635" y="944"/>
                  <a:pt x="1516" y="705"/>
                  <a:pt x="1400" y="474"/>
                </a:cubicBezTo>
                <a:cubicBezTo>
                  <a:pt x="1343" y="359"/>
                  <a:pt x="1283" y="240"/>
                  <a:pt x="1211" y="153"/>
                </a:cubicBezTo>
                <a:cubicBezTo>
                  <a:pt x="1129" y="55"/>
                  <a:pt x="1040" y="8"/>
                  <a:pt x="936" y="8"/>
                </a:cubicBezTo>
                <a:cubicBezTo>
                  <a:pt x="832" y="8"/>
                  <a:pt x="742" y="55"/>
                  <a:pt x="661" y="153"/>
                </a:cubicBezTo>
                <a:cubicBezTo>
                  <a:pt x="588" y="240"/>
                  <a:pt x="529" y="359"/>
                  <a:pt x="471" y="474"/>
                </a:cubicBezTo>
                <a:cubicBezTo>
                  <a:pt x="356" y="705"/>
                  <a:pt x="236" y="944"/>
                  <a:pt x="0" y="944"/>
                </a:cubicBezTo>
                <a:cubicBezTo>
                  <a:pt x="0" y="936"/>
                  <a:pt x="0" y="936"/>
                  <a:pt x="0" y="936"/>
                </a:cubicBezTo>
                <a:cubicBezTo>
                  <a:pt x="104" y="936"/>
                  <a:pt x="193" y="888"/>
                  <a:pt x="275" y="791"/>
                </a:cubicBezTo>
                <a:cubicBezTo>
                  <a:pt x="347" y="704"/>
                  <a:pt x="407" y="585"/>
                  <a:pt x="464" y="470"/>
                </a:cubicBezTo>
                <a:cubicBezTo>
                  <a:pt x="580" y="239"/>
                  <a:pt x="699" y="0"/>
                  <a:pt x="936" y="0"/>
                </a:cubicBezTo>
                <a:cubicBezTo>
                  <a:pt x="1172" y="0"/>
                  <a:pt x="1292" y="239"/>
                  <a:pt x="1407" y="470"/>
                </a:cubicBezTo>
                <a:cubicBezTo>
                  <a:pt x="1465" y="585"/>
                  <a:pt x="1524" y="704"/>
                  <a:pt x="1597" y="791"/>
                </a:cubicBezTo>
                <a:cubicBezTo>
                  <a:pt x="1678" y="888"/>
                  <a:pt x="1768" y="936"/>
                  <a:pt x="1872" y="936"/>
                </a:cubicBezTo>
                <a:lnTo>
                  <a:pt x="1872" y="944"/>
                </a:ln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16" name="Freeform 155"/>
          <p:cNvSpPr>
            <a:spLocks/>
          </p:cNvSpPr>
          <p:nvPr/>
        </p:nvSpPr>
        <p:spPr bwMode="auto">
          <a:xfrm>
            <a:off x="5270500" y="1270000"/>
            <a:ext cx="2505850" cy="4289425"/>
          </a:xfrm>
          <a:custGeom>
            <a:avLst/>
            <a:gdLst>
              <a:gd name="T0" fmla="*/ 720 w 720"/>
              <a:gd name="T1" fmla="*/ 1232 h 1232"/>
              <a:gd name="T2" fmla="*/ 536 w 720"/>
              <a:gd name="T3" fmla="*/ 616 h 1232"/>
              <a:gd name="T4" fmla="*/ 360 w 720"/>
              <a:gd name="T5" fmla="*/ 8 h 1232"/>
              <a:gd name="T6" fmla="*/ 184 w 720"/>
              <a:gd name="T7" fmla="*/ 616 h 1232"/>
              <a:gd name="T8" fmla="*/ 0 w 720"/>
              <a:gd name="T9" fmla="*/ 1232 h 1232"/>
              <a:gd name="T10" fmla="*/ 0 w 720"/>
              <a:gd name="T11" fmla="*/ 1232 h 1232"/>
              <a:gd name="T12" fmla="*/ 0 w 720"/>
              <a:gd name="T13" fmla="*/ 1224 h 1232"/>
              <a:gd name="T14" fmla="*/ 176 w 720"/>
              <a:gd name="T15" fmla="*/ 615 h 1232"/>
              <a:gd name="T16" fmla="*/ 360 w 720"/>
              <a:gd name="T17" fmla="*/ 0 h 1232"/>
              <a:gd name="T18" fmla="*/ 360 w 720"/>
              <a:gd name="T19" fmla="*/ 0 h 1232"/>
              <a:gd name="T20" fmla="*/ 544 w 720"/>
              <a:gd name="T21" fmla="*/ 615 h 1232"/>
              <a:gd name="T22" fmla="*/ 720 w 720"/>
              <a:gd name="T23" fmla="*/ 1224 h 1232"/>
              <a:gd name="T24" fmla="*/ 720 w 720"/>
              <a:gd name="T25" fmla="*/ 1232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0" h="1232">
                <a:moveTo>
                  <a:pt x="720" y="1232"/>
                </a:moveTo>
                <a:cubicBezTo>
                  <a:pt x="626" y="1232"/>
                  <a:pt x="582" y="933"/>
                  <a:pt x="536" y="616"/>
                </a:cubicBezTo>
                <a:cubicBezTo>
                  <a:pt x="492" y="317"/>
                  <a:pt x="446" y="8"/>
                  <a:pt x="360" y="8"/>
                </a:cubicBezTo>
                <a:cubicBezTo>
                  <a:pt x="273" y="8"/>
                  <a:pt x="228" y="317"/>
                  <a:pt x="184" y="616"/>
                </a:cubicBezTo>
                <a:cubicBezTo>
                  <a:pt x="137" y="933"/>
                  <a:pt x="93" y="1232"/>
                  <a:pt x="0" y="1232"/>
                </a:cubicBezTo>
                <a:cubicBezTo>
                  <a:pt x="0" y="1232"/>
                  <a:pt x="0" y="1232"/>
                  <a:pt x="0" y="1232"/>
                </a:cubicBezTo>
                <a:cubicBezTo>
                  <a:pt x="0" y="1224"/>
                  <a:pt x="0" y="1224"/>
                  <a:pt x="0" y="1224"/>
                </a:cubicBezTo>
                <a:cubicBezTo>
                  <a:pt x="86" y="1224"/>
                  <a:pt x="132" y="914"/>
                  <a:pt x="176" y="615"/>
                </a:cubicBezTo>
                <a:cubicBezTo>
                  <a:pt x="222" y="299"/>
                  <a:pt x="266" y="0"/>
                  <a:pt x="360" y="0"/>
                </a:cubicBezTo>
                <a:cubicBezTo>
                  <a:pt x="360" y="0"/>
                  <a:pt x="360" y="0"/>
                  <a:pt x="360" y="0"/>
                </a:cubicBezTo>
                <a:cubicBezTo>
                  <a:pt x="453" y="0"/>
                  <a:pt x="497" y="299"/>
                  <a:pt x="544" y="615"/>
                </a:cubicBezTo>
                <a:cubicBezTo>
                  <a:pt x="588" y="914"/>
                  <a:pt x="633" y="1224"/>
                  <a:pt x="720" y="1224"/>
                </a:cubicBezTo>
                <a:lnTo>
                  <a:pt x="720" y="12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nvGrpSpPr>
          <p:cNvPr id="60" name="Group 59"/>
          <p:cNvGrpSpPr/>
          <p:nvPr/>
        </p:nvGrpSpPr>
        <p:grpSpPr>
          <a:xfrm>
            <a:off x="985838" y="1209675"/>
            <a:ext cx="7170737" cy="4456113"/>
            <a:chOff x="985838" y="1336675"/>
            <a:chExt cx="7170737" cy="4456113"/>
          </a:xfrm>
        </p:grpSpPr>
        <p:sp>
          <p:nvSpPr>
            <p:cNvPr id="17" name="Freeform 156"/>
            <p:cNvSpPr>
              <a:spLocks/>
            </p:cNvSpPr>
            <p:nvPr/>
          </p:nvSpPr>
          <p:spPr bwMode="auto">
            <a:xfrm>
              <a:off x="985838" y="1336675"/>
              <a:ext cx="7154862" cy="4349750"/>
            </a:xfrm>
            <a:custGeom>
              <a:avLst/>
              <a:gdLst>
                <a:gd name="T0" fmla="*/ 4507 w 4507"/>
                <a:gd name="T1" fmla="*/ 2740 h 2740"/>
                <a:gd name="T2" fmla="*/ 76 w 4507"/>
                <a:gd name="T3" fmla="*/ 2740 h 2740"/>
                <a:gd name="T4" fmla="*/ 76 w 4507"/>
                <a:gd name="T5" fmla="*/ 19 h 2740"/>
                <a:gd name="T6" fmla="*/ 0 w 4507"/>
                <a:gd name="T7" fmla="*/ 19 h 2740"/>
                <a:gd name="T8" fmla="*/ 0 w 4507"/>
                <a:gd name="T9" fmla="*/ 0 h 2740"/>
                <a:gd name="T10" fmla="*/ 95 w 4507"/>
                <a:gd name="T11" fmla="*/ 0 h 2740"/>
                <a:gd name="T12" fmla="*/ 95 w 4507"/>
                <a:gd name="T13" fmla="*/ 2721 h 2740"/>
                <a:gd name="T14" fmla="*/ 4507 w 4507"/>
                <a:gd name="T15" fmla="*/ 2721 h 2740"/>
                <a:gd name="T16" fmla="*/ 4507 w 4507"/>
                <a:gd name="T17" fmla="*/ 2740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07" h="2740">
                  <a:moveTo>
                    <a:pt x="4507" y="2740"/>
                  </a:moveTo>
                  <a:lnTo>
                    <a:pt x="76" y="2740"/>
                  </a:lnTo>
                  <a:lnTo>
                    <a:pt x="76" y="19"/>
                  </a:lnTo>
                  <a:lnTo>
                    <a:pt x="0" y="19"/>
                  </a:lnTo>
                  <a:lnTo>
                    <a:pt x="0" y="0"/>
                  </a:lnTo>
                  <a:lnTo>
                    <a:pt x="95" y="0"/>
                  </a:lnTo>
                  <a:lnTo>
                    <a:pt x="95" y="2721"/>
                  </a:lnTo>
                  <a:lnTo>
                    <a:pt x="4507" y="2721"/>
                  </a:lnTo>
                  <a:lnTo>
                    <a:pt x="4507" y="274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nvGrpSpPr>
            <p:cNvPr id="59" name="Group 58"/>
            <p:cNvGrpSpPr/>
            <p:nvPr/>
          </p:nvGrpSpPr>
          <p:grpSpPr>
            <a:xfrm>
              <a:off x="1646238" y="5657850"/>
              <a:ext cx="6510337" cy="134938"/>
              <a:chOff x="1646238" y="5657850"/>
              <a:chExt cx="6510337" cy="134938"/>
            </a:xfrm>
          </p:grpSpPr>
          <p:sp>
            <p:nvSpPr>
              <p:cNvPr id="26" name="Rectangle 165"/>
              <p:cNvSpPr>
                <a:spLocks noChangeArrowheads="1"/>
              </p:cNvSpPr>
              <p:nvPr/>
            </p:nvSpPr>
            <p:spPr bwMode="auto">
              <a:xfrm>
                <a:off x="488632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7" name="Rectangle 166"/>
              <p:cNvSpPr>
                <a:spLocks noChangeArrowheads="1"/>
              </p:cNvSpPr>
              <p:nvPr/>
            </p:nvSpPr>
            <p:spPr bwMode="auto">
              <a:xfrm>
                <a:off x="434657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8" name="Rectangle 167"/>
              <p:cNvSpPr>
                <a:spLocks noChangeArrowheads="1"/>
              </p:cNvSpPr>
              <p:nvPr/>
            </p:nvSpPr>
            <p:spPr bwMode="auto">
              <a:xfrm>
                <a:off x="380682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9" name="Rectangle 168"/>
              <p:cNvSpPr>
                <a:spLocks noChangeArrowheads="1"/>
              </p:cNvSpPr>
              <p:nvPr/>
            </p:nvSpPr>
            <p:spPr bwMode="auto">
              <a:xfrm>
                <a:off x="3267075" y="5657850"/>
                <a:ext cx="28575"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33" name="Rectangle 169"/>
              <p:cNvSpPr>
                <a:spLocks noChangeArrowheads="1"/>
              </p:cNvSpPr>
              <p:nvPr/>
            </p:nvSpPr>
            <p:spPr bwMode="auto">
              <a:xfrm>
                <a:off x="7046913" y="5657850"/>
                <a:ext cx="28575"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36" name="Rectangle 170"/>
              <p:cNvSpPr>
                <a:spLocks noChangeArrowheads="1"/>
              </p:cNvSpPr>
              <p:nvPr/>
            </p:nvSpPr>
            <p:spPr bwMode="auto">
              <a:xfrm>
                <a:off x="650557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39" name="Rectangle 171"/>
              <p:cNvSpPr>
                <a:spLocks noChangeArrowheads="1"/>
              </p:cNvSpPr>
              <p:nvPr/>
            </p:nvSpPr>
            <p:spPr bwMode="auto">
              <a:xfrm>
                <a:off x="8126413"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0" name="Rectangle 172"/>
              <p:cNvSpPr>
                <a:spLocks noChangeArrowheads="1"/>
              </p:cNvSpPr>
              <p:nvPr/>
            </p:nvSpPr>
            <p:spPr bwMode="auto">
              <a:xfrm>
                <a:off x="7586663"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1" name="Rectangle 173"/>
              <p:cNvSpPr>
                <a:spLocks noChangeArrowheads="1"/>
              </p:cNvSpPr>
              <p:nvPr/>
            </p:nvSpPr>
            <p:spPr bwMode="auto">
              <a:xfrm>
                <a:off x="596582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2" name="Rectangle 174"/>
              <p:cNvSpPr>
                <a:spLocks noChangeArrowheads="1"/>
              </p:cNvSpPr>
              <p:nvPr/>
            </p:nvSpPr>
            <p:spPr bwMode="auto">
              <a:xfrm>
                <a:off x="5426075"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3" name="Rectangle 175"/>
              <p:cNvSpPr>
                <a:spLocks noChangeArrowheads="1"/>
              </p:cNvSpPr>
              <p:nvPr/>
            </p:nvSpPr>
            <p:spPr bwMode="auto">
              <a:xfrm>
                <a:off x="272573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4" name="Rectangle 176"/>
              <p:cNvSpPr>
                <a:spLocks noChangeArrowheads="1"/>
              </p:cNvSpPr>
              <p:nvPr/>
            </p:nvSpPr>
            <p:spPr bwMode="auto">
              <a:xfrm>
                <a:off x="218598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5" name="Rectangle 177"/>
              <p:cNvSpPr>
                <a:spLocks noChangeArrowheads="1"/>
              </p:cNvSpPr>
              <p:nvPr/>
            </p:nvSpPr>
            <p:spPr bwMode="auto">
              <a:xfrm>
                <a:off x="164623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grpSp>
          <p:nvGrpSpPr>
            <p:cNvPr id="58" name="Group 57"/>
            <p:cNvGrpSpPr/>
            <p:nvPr/>
          </p:nvGrpSpPr>
          <p:grpSpPr>
            <a:xfrm>
              <a:off x="985838" y="1876425"/>
              <a:ext cx="150812" cy="3916363"/>
              <a:chOff x="985838" y="1876425"/>
              <a:chExt cx="150812" cy="3916363"/>
            </a:xfrm>
          </p:grpSpPr>
          <p:sp>
            <p:nvSpPr>
              <p:cNvPr id="18" name="Rectangle 157"/>
              <p:cNvSpPr>
                <a:spLocks noChangeArrowheads="1"/>
              </p:cNvSpPr>
              <p:nvPr/>
            </p:nvSpPr>
            <p:spPr bwMode="auto">
              <a:xfrm>
                <a:off x="985838" y="5656263"/>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19" name="Rectangle 158"/>
              <p:cNvSpPr>
                <a:spLocks noChangeArrowheads="1"/>
              </p:cNvSpPr>
              <p:nvPr/>
            </p:nvSpPr>
            <p:spPr bwMode="auto">
              <a:xfrm>
                <a:off x="985838" y="5116513"/>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0" name="Rectangle 159"/>
              <p:cNvSpPr>
                <a:spLocks noChangeArrowheads="1"/>
              </p:cNvSpPr>
              <p:nvPr/>
            </p:nvSpPr>
            <p:spPr bwMode="auto">
              <a:xfrm>
                <a:off x="985838" y="4576763"/>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1" name="Rectangle 160"/>
              <p:cNvSpPr>
                <a:spLocks noChangeArrowheads="1"/>
              </p:cNvSpPr>
              <p:nvPr/>
            </p:nvSpPr>
            <p:spPr bwMode="auto">
              <a:xfrm>
                <a:off x="985838" y="403542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2" name="Rectangle 161"/>
              <p:cNvSpPr>
                <a:spLocks noChangeArrowheads="1"/>
              </p:cNvSpPr>
              <p:nvPr/>
            </p:nvSpPr>
            <p:spPr bwMode="auto">
              <a:xfrm>
                <a:off x="985838" y="349567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3" name="Rectangle 162"/>
              <p:cNvSpPr>
                <a:spLocks noChangeArrowheads="1"/>
              </p:cNvSpPr>
              <p:nvPr/>
            </p:nvSpPr>
            <p:spPr bwMode="auto">
              <a:xfrm>
                <a:off x="985838" y="295592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4" name="Rectangle 163"/>
              <p:cNvSpPr>
                <a:spLocks noChangeArrowheads="1"/>
              </p:cNvSpPr>
              <p:nvPr/>
            </p:nvSpPr>
            <p:spPr bwMode="auto">
              <a:xfrm>
                <a:off x="985838" y="241617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25" name="Rectangle 164"/>
              <p:cNvSpPr>
                <a:spLocks noChangeArrowheads="1"/>
              </p:cNvSpPr>
              <p:nvPr/>
            </p:nvSpPr>
            <p:spPr bwMode="auto">
              <a:xfrm>
                <a:off x="985838" y="1876425"/>
                <a:ext cx="134937" cy="3016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sp>
            <p:nvSpPr>
              <p:cNvPr id="46" name="Rectangle 178"/>
              <p:cNvSpPr>
                <a:spLocks noChangeArrowheads="1"/>
              </p:cNvSpPr>
              <p:nvPr/>
            </p:nvSpPr>
            <p:spPr bwMode="auto">
              <a:xfrm>
                <a:off x="1106488" y="5657850"/>
                <a:ext cx="30162" cy="13493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solidFill>
                    <a:srgbClr val="421856"/>
                  </a:solidFill>
                </a:endParaRPr>
              </a:p>
            </p:txBody>
          </p:sp>
        </p:grpSp>
      </p:grpSp>
      <p:cxnSp>
        <p:nvCxnSpPr>
          <p:cNvPr id="4" name="Straight Connector 3"/>
          <p:cNvCxnSpPr>
            <a:stCxn id="14" idx="3"/>
          </p:cNvCxnSpPr>
          <p:nvPr/>
        </p:nvCxnSpPr>
        <p:spPr>
          <a:xfrm flipH="1">
            <a:off x="3821906" y="2346797"/>
            <a:ext cx="3970" cy="3197547"/>
          </a:xfrm>
          <a:prstGeom prst="line">
            <a:avLst/>
          </a:prstGeom>
          <a:ln w="15875">
            <a:solidFill>
              <a:schemeClr val="bg1">
                <a:alpha val="30000"/>
              </a:schemeClr>
            </a:solidFill>
            <a:prstDash val="sysDash"/>
            <a:miter lim="800000"/>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6520486" y="1280658"/>
            <a:ext cx="170" cy="4262892"/>
          </a:xfrm>
          <a:prstGeom prst="line">
            <a:avLst/>
          </a:prstGeom>
          <a:ln w="15875">
            <a:solidFill>
              <a:schemeClr val="bg1"/>
            </a:solidFill>
            <a:prstDash val="sysDash"/>
            <a:miter lim="800000"/>
          </a:ln>
        </p:spPr>
        <p:style>
          <a:lnRef idx="1">
            <a:schemeClr val="accent1"/>
          </a:lnRef>
          <a:fillRef idx="0">
            <a:schemeClr val="accent1"/>
          </a:fillRef>
          <a:effectRef idx="0">
            <a:schemeClr val="accent1"/>
          </a:effectRef>
          <a:fontRef idx="minor">
            <a:schemeClr val="tx1"/>
          </a:fontRef>
        </p:style>
      </p:cxnSp>
      <p:sp>
        <p:nvSpPr>
          <p:cNvPr id="48" name="Left Brace 47"/>
          <p:cNvSpPr/>
          <p:nvPr/>
        </p:nvSpPr>
        <p:spPr>
          <a:xfrm rot="16200000">
            <a:off x="6363495" y="4873625"/>
            <a:ext cx="242888" cy="2263772"/>
          </a:xfrm>
          <a:prstGeom prst="leftBrace">
            <a:avLst>
              <a:gd name="adj1" fmla="val 84150"/>
              <a:gd name="adj2" fmla="val 50000"/>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solidFill>
                <a:srgbClr val="421856"/>
              </a:solidFill>
            </a:endParaRPr>
          </a:p>
        </p:txBody>
      </p:sp>
      <p:sp>
        <p:nvSpPr>
          <p:cNvPr id="49" name="Left Brace 48"/>
          <p:cNvSpPr/>
          <p:nvPr/>
        </p:nvSpPr>
        <p:spPr>
          <a:xfrm rot="5400000" flipH="1">
            <a:off x="4980391" y="4871638"/>
            <a:ext cx="242888" cy="2766209"/>
          </a:xfrm>
          <a:prstGeom prst="leftBrace">
            <a:avLst>
              <a:gd name="adj1" fmla="val 84150"/>
              <a:gd name="adj2" fmla="val 50000"/>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solidFill>
                <a:srgbClr val="421856"/>
              </a:solidFill>
            </a:endParaRPr>
          </a:p>
        </p:txBody>
      </p:sp>
      <p:grpSp>
        <p:nvGrpSpPr>
          <p:cNvPr id="9" name="Group 8"/>
          <p:cNvGrpSpPr/>
          <p:nvPr/>
        </p:nvGrpSpPr>
        <p:grpSpPr>
          <a:xfrm rot="10800000">
            <a:off x="1282699" y="5685626"/>
            <a:ext cx="4872061" cy="441323"/>
            <a:chOff x="1120774" y="769145"/>
            <a:chExt cx="5267325" cy="441323"/>
          </a:xfrm>
        </p:grpSpPr>
        <p:sp>
          <p:nvSpPr>
            <p:cNvPr id="47" name="Left Brace 46"/>
            <p:cNvSpPr/>
            <p:nvPr/>
          </p:nvSpPr>
          <p:spPr>
            <a:xfrm rot="5400000">
              <a:off x="3632993" y="-1544639"/>
              <a:ext cx="242888" cy="5267325"/>
            </a:xfrm>
            <a:prstGeom prst="leftBrace">
              <a:avLst>
                <a:gd name="adj1" fmla="val 84150"/>
                <a:gd name="adj2" fmla="val 50000"/>
              </a:avLst>
            </a:prstGeom>
            <a:ln w="12700" cap="rnd">
              <a:solidFill>
                <a:schemeClr val="bg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solidFill>
                  <a:srgbClr val="421856"/>
                </a:solidFill>
              </a:endParaRPr>
            </a:p>
          </p:txBody>
        </p:sp>
        <p:cxnSp>
          <p:nvCxnSpPr>
            <p:cNvPr id="5" name="Straight Connector 4"/>
            <p:cNvCxnSpPr>
              <a:stCxn id="47" idx="1"/>
              <a:endCxn id="49" idx="2"/>
            </p:cNvCxnSpPr>
            <p:nvPr/>
          </p:nvCxnSpPr>
          <p:spPr>
            <a:xfrm rot="10800000">
              <a:off x="3754435" y="769145"/>
              <a:ext cx="1" cy="198434"/>
            </a:xfrm>
            <a:prstGeom prst="line">
              <a:avLst/>
            </a:prstGeom>
            <a:ln w="12700">
              <a:solidFill>
                <a:schemeClr val="bg2"/>
              </a:solidFill>
              <a:miter lim="800000"/>
            </a:ln>
          </p:spPr>
          <p:style>
            <a:lnRef idx="1">
              <a:schemeClr val="accent1"/>
            </a:lnRef>
            <a:fillRef idx="0">
              <a:schemeClr val="accent1"/>
            </a:fillRef>
            <a:effectRef idx="0">
              <a:schemeClr val="accent1"/>
            </a:effectRef>
            <a:fontRef idx="minor">
              <a:schemeClr val="tx1"/>
            </a:fontRef>
          </p:style>
        </p:cxnSp>
      </p:grpSp>
      <p:sp>
        <p:nvSpPr>
          <p:cNvPr id="50" name="TextBox 49"/>
          <p:cNvSpPr txBox="1"/>
          <p:nvPr/>
        </p:nvSpPr>
        <p:spPr>
          <a:xfrm>
            <a:off x="3959621" y="6319037"/>
            <a:ext cx="2908962" cy="369332"/>
          </a:xfrm>
          <a:prstGeom prst="rect">
            <a:avLst/>
          </a:prstGeom>
          <a:noFill/>
        </p:spPr>
        <p:txBody>
          <a:bodyPr wrap="square" rtlCol="0">
            <a:spAutoFit/>
          </a:bodyPr>
          <a:lstStyle/>
          <a:p>
            <a:pPr algn="ctr"/>
            <a:r>
              <a:rPr lang="en-GB" sz="1800" i="1" dirty="0">
                <a:solidFill>
                  <a:prstClr val="white"/>
                </a:solidFill>
                <a:latin typeface="Arial"/>
              </a:rPr>
              <a:t>Change in uncertainty</a:t>
            </a:r>
          </a:p>
        </p:txBody>
      </p:sp>
    </p:spTree>
    <p:extLst>
      <p:ext uri="{BB962C8B-B14F-4D97-AF65-F5344CB8AC3E}">
        <p14:creationId xmlns:p14="http://schemas.microsoft.com/office/powerpoint/2010/main" val="3078710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barn(inVertical)">
                                      <p:cBhvr>
                                        <p:cTn id="7" dur="500"/>
                                        <p:tgtEl>
                                          <p:spTgt spid="48"/>
                                        </p:tgtEl>
                                      </p:cBhvr>
                                    </p:animEffect>
                                  </p:childTnLst>
                                </p:cTn>
                              </p:par>
                              <p:par>
                                <p:cTn id="8" presetID="16" presetClass="entr" presetSubtype="21"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childTnLst>
                          </p:cTn>
                        </p:par>
                        <p:par>
                          <p:cTn id="11" fill="hold">
                            <p:stCondLst>
                              <p:cond delay="500"/>
                            </p:stCondLst>
                            <p:childTnLst>
                              <p:par>
                                <p:cTn id="12" presetID="16" presetClass="entr" presetSubtype="21" fill="hold" grpId="0" nodeType="afterEffect">
                                  <p:stCondLst>
                                    <p:cond delay="0"/>
                                  </p:stCondLst>
                                  <p:childTnLst>
                                    <p:set>
                                      <p:cBhvr>
                                        <p:cTn id="13" dur="1" fill="hold">
                                          <p:stCondLst>
                                            <p:cond delay="0"/>
                                          </p:stCondLst>
                                        </p:cTn>
                                        <p:tgtEl>
                                          <p:spTgt spid="49"/>
                                        </p:tgtEl>
                                        <p:attrNameLst>
                                          <p:attrName>style.visibility</p:attrName>
                                        </p:attrNameLst>
                                      </p:cBhvr>
                                      <p:to>
                                        <p:strVal val="visible"/>
                                      </p:to>
                                    </p:set>
                                    <p:animEffect transition="in" filter="barn(inVertical)">
                                      <p:cBhvr>
                                        <p:cTn id="14" dur="500"/>
                                        <p:tgtEl>
                                          <p:spTgt spid="49"/>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519AF2F-43A0-5C4E-B80C-37C2CE641CC4}"/>
              </a:ext>
            </a:extLst>
          </p:cNvPr>
          <p:cNvSpPr txBox="1">
            <a:spLocks/>
          </p:cNvSpPr>
          <p:nvPr/>
        </p:nvSpPr>
        <p:spPr>
          <a:xfrm>
            <a:off x="628650" y="365126"/>
            <a:ext cx="78867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chemeClr val="bg1"/>
                </a:solidFill>
              </a:rPr>
              <a:t>Managing uncertainty</a:t>
            </a:r>
          </a:p>
        </p:txBody>
      </p:sp>
      <p:sp>
        <p:nvSpPr>
          <p:cNvPr id="7" name="Content Placeholder 2">
            <a:extLst>
              <a:ext uri="{FF2B5EF4-FFF2-40B4-BE49-F238E27FC236}">
                <a16:creationId xmlns:a16="http://schemas.microsoft.com/office/drawing/2014/main" id="{6D935506-3790-6D4A-BBDD-D04B8A072714}"/>
              </a:ext>
            </a:extLst>
          </p:cNvPr>
          <p:cNvSpPr txBox="1">
            <a:spLocks/>
          </p:cNvSpPr>
          <p:nvPr/>
        </p:nvSpPr>
        <p:spPr>
          <a:xfrm>
            <a:off x="628650" y="1566544"/>
            <a:ext cx="7886700" cy="4590415"/>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u="sng" dirty="0">
                <a:solidFill>
                  <a:schemeClr val="bg1"/>
                </a:solidFill>
              </a:rPr>
              <a:t>Uncertainty dynamics</a:t>
            </a:r>
            <a:r>
              <a:rPr lang="en-US" dirty="0">
                <a:solidFill>
                  <a:schemeClr val="bg1"/>
                </a:solidFill>
              </a:rPr>
              <a:t>: understand the sources of uncertainty and represent them</a:t>
            </a:r>
          </a:p>
          <a:p>
            <a:r>
              <a:rPr lang="en-US" u="sng" dirty="0">
                <a:solidFill>
                  <a:schemeClr val="bg1"/>
                </a:solidFill>
              </a:rPr>
              <a:t>Information theory</a:t>
            </a:r>
            <a:r>
              <a:rPr lang="en-US" dirty="0">
                <a:solidFill>
                  <a:schemeClr val="bg1"/>
                </a:solidFill>
              </a:rPr>
              <a:t>: think of evidence generation as a communication channel; capacity, noise, error, efficiency</a:t>
            </a:r>
          </a:p>
          <a:p>
            <a:r>
              <a:rPr lang="en-US" u="sng" dirty="0">
                <a:solidFill>
                  <a:schemeClr val="bg1"/>
                </a:solidFill>
              </a:rPr>
              <a:t>Learning</a:t>
            </a:r>
            <a:r>
              <a:rPr lang="en-US" dirty="0">
                <a:solidFill>
                  <a:schemeClr val="bg1"/>
                </a:solidFill>
              </a:rPr>
              <a:t>: construct models updated with new information: evidence = material change in uncertainty &amp; totality of information</a:t>
            </a:r>
          </a:p>
          <a:p>
            <a:r>
              <a:rPr lang="en-US" u="sng" dirty="0">
                <a:solidFill>
                  <a:schemeClr val="bg1"/>
                </a:solidFill>
              </a:rPr>
              <a:t>Behavioral economics</a:t>
            </a:r>
            <a:r>
              <a:rPr lang="en-US" dirty="0">
                <a:solidFill>
                  <a:schemeClr val="bg1"/>
                </a:solidFill>
              </a:rPr>
              <a:t>: of judgement and decision-making</a:t>
            </a:r>
          </a:p>
          <a:p>
            <a:r>
              <a:rPr lang="en-US" u="sng" dirty="0">
                <a:solidFill>
                  <a:schemeClr val="bg1"/>
                </a:solidFill>
              </a:rPr>
              <a:t>Decision oriented</a:t>
            </a:r>
            <a:r>
              <a:rPr lang="en-US" dirty="0">
                <a:solidFill>
                  <a:schemeClr val="bg1"/>
                </a:solidFill>
              </a:rPr>
              <a:t>: start with the ultimate decision </a:t>
            </a:r>
            <a:br>
              <a:rPr lang="en-US" dirty="0">
                <a:solidFill>
                  <a:schemeClr val="bg1"/>
                </a:solidFill>
              </a:rPr>
            </a:br>
            <a:r>
              <a:rPr lang="en-US" dirty="0">
                <a:solidFill>
                  <a:schemeClr val="bg1"/>
                </a:solidFill>
              </a:rPr>
              <a:t>(e.g. personalized health care choices).</a:t>
            </a:r>
          </a:p>
        </p:txBody>
      </p:sp>
    </p:spTree>
    <p:extLst>
      <p:ext uri="{BB962C8B-B14F-4D97-AF65-F5344CB8AC3E}">
        <p14:creationId xmlns:p14="http://schemas.microsoft.com/office/powerpoint/2010/main" val="8296919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1C459-C9B8-AF42-A2CD-1ECBC0268990}"/>
              </a:ext>
            </a:extLst>
          </p:cNvPr>
          <p:cNvSpPr>
            <a:spLocks noGrp="1"/>
          </p:cNvSpPr>
          <p:nvPr>
            <p:ph type="title"/>
          </p:nvPr>
        </p:nvSpPr>
        <p:spPr/>
        <p:txBody>
          <a:bodyPr/>
          <a:lstStyle/>
          <a:p>
            <a:r>
              <a:rPr lang="en-US" dirty="0"/>
              <a:t>Details available at:</a:t>
            </a:r>
          </a:p>
        </p:txBody>
      </p:sp>
      <p:sp>
        <p:nvSpPr>
          <p:cNvPr id="3" name="Content Placeholder 2">
            <a:extLst>
              <a:ext uri="{FF2B5EF4-FFF2-40B4-BE49-F238E27FC236}">
                <a16:creationId xmlns:a16="http://schemas.microsoft.com/office/drawing/2014/main" id="{5EB206E9-64DF-BC42-BEFD-28CC087A72EB}"/>
              </a:ext>
            </a:extLst>
          </p:cNvPr>
          <p:cNvSpPr>
            <a:spLocks noGrp="1"/>
          </p:cNvSpPr>
          <p:nvPr>
            <p:ph idx="1"/>
          </p:nvPr>
        </p:nvSpPr>
        <p:spPr/>
        <p:txBody>
          <a:bodyPr>
            <a:normAutofit/>
          </a:bodyPr>
          <a:lstStyle/>
          <a:p>
            <a:r>
              <a:rPr lang="en-US" dirty="0" err="1"/>
              <a:t>Github</a:t>
            </a:r>
            <a:r>
              <a:rPr lang="en-US" dirty="0"/>
              <a:t>: https://</a:t>
            </a:r>
            <a:r>
              <a:rPr lang="en-US" dirty="0" err="1"/>
              <a:t>github.com</a:t>
            </a:r>
            <a:r>
              <a:rPr lang="en-US" dirty="0"/>
              <a:t>/</a:t>
            </a:r>
            <a:r>
              <a:rPr lang="en-US" dirty="0" err="1"/>
              <a:t>drewglevy</a:t>
            </a:r>
            <a:r>
              <a:rPr lang="en-US" dirty="0"/>
              <a:t>/QSU081718</a:t>
            </a:r>
          </a:p>
          <a:p>
            <a:r>
              <a:rPr lang="en-US" dirty="0"/>
              <a:t>Website set up for today: https://</a:t>
            </a:r>
            <a:r>
              <a:rPr lang="en-US" dirty="0" err="1"/>
              <a:t>netlify</a:t>
            </a:r>
            <a:r>
              <a:rPr lang="en-US"/>
              <a:t> …..TBA</a:t>
            </a:r>
            <a:endParaRPr lang="en-US" dirty="0"/>
          </a:p>
          <a:p>
            <a:r>
              <a:rPr lang="en-US" dirty="0"/>
              <a:t>Frank Harrell, </a:t>
            </a:r>
            <a:r>
              <a:rPr lang="en-US" i="1" dirty="0"/>
              <a:t>Regression Modeling Strategies</a:t>
            </a:r>
            <a:r>
              <a:rPr lang="en-US" dirty="0"/>
              <a:t>: </a:t>
            </a:r>
            <a:r>
              <a:rPr lang="en-US" dirty="0">
                <a:hlinkClick r:id="rId2"/>
              </a:rPr>
              <a:t>http://biostat.mc.vanderbilt.edu/wiki/Main/RmS</a:t>
            </a:r>
            <a:endParaRPr lang="en-US" dirty="0"/>
          </a:p>
          <a:p>
            <a:r>
              <a:rPr lang="en-US" dirty="0"/>
              <a:t>Journal of Precision Medicine article: “</a:t>
            </a:r>
            <a:r>
              <a:rPr lang="en-US" dirty="0">
                <a:hlinkClick r:id="rId3"/>
              </a:rPr>
              <a:t>Precision Medicine is a Value-of-Information Proposition---and Vice Versa</a:t>
            </a:r>
            <a:r>
              <a:rPr lang="en-US" dirty="0"/>
              <a:t>”, 2015.</a:t>
            </a:r>
          </a:p>
          <a:p>
            <a:endParaRPr lang="en-US" dirty="0"/>
          </a:p>
        </p:txBody>
      </p:sp>
    </p:spTree>
    <p:extLst>
      <p:ext uri="{BB962C8B-B14F-4D97-AF65-F5344CB8AC3E}">
        <p14:creationId xmlns:p14="http://schemas.microsoft.com/office/powerpoint/2010/main" val="4966002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2EACB4-A15C-AA48-BFC1-976973B0CAF4}"/>
              </a:ext>
            </a:extLst>
          </p:cNvPr>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31636271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598E9B4-9951-F34B-8993-804A98F7F083}"/>
              </a:ext>
            </a:extLst>
          </p:cNvPr>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829534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EA4D1BF-08E6-A945-96A0-5B5F14E99845}"/>
              </a:ext>
            </a:extLst>
          </p:cNvPr>
          <p:cNvPicPr>
            <a:picLocks noChangeAspect="1"/>
          </p:cNvPicPr>
          <p:nvPr/>
        </p:nvPicPr>
        <p:blipFill>
          <a:blip r:embed="rId3"/>
          <a:stretch>
            <a:fillRect/>
          </a:stretch>
        </p:blipFill>
        <p:spPr>
          <a:xfrm>
            <a:off x="134470" y="0"/>
            <a:ext cx="8875059" cy="6858000"/>
          </a:xfrm>
          <a:prstGeom prst="rect">
            <a:avLst/>
          </a:prstGeom>
        </p:spPr>
      </p:pic>
      <p:pic>
        <p:nvPicPr>
          <p:cNvPr id="3073" name="Picture 1" descr="page2image1806752">
            <a:extLst>
              <a:ext uri="{FF2B5EF4-FFF2-40B4-BE49-F238E27FC236}">
                <a16:creationId xmlns:a16="http://schemas.microsoft.com/office/drawing/2014/main" id="{5E73945A-FF5E-1840-B756-1EA4965D67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460500" cy="2755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78366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7FEE67-0870-2B4B-94C7-889DA0667DCE}"/>
              </a:ext>
            </a:extLst>
          </p:cNvPr>
          <p:cNvPicPr>
            <a:picLocks noChangeAspect="1"/>
          </p:cNvPicPr>
          <p:nvPr/>
        </p:nvPicPr>
        <p:blipFill>
          <a:blip r:embed="rId3"/>
          <a:stretch>
            <a:fillRect/>
          </a:stretch>
        </p:blipFill>
        <p:spPr>
          <a:xfrm>
            <a:off x="134470" y="0"/>
            <a:ext cx="8875059" cy="6858000"/>
          </a:xfrm>
          <a:prstGeom prst="rect">
            <a:avLst/>
          </a:prstGeom>
        </p:spPr>
      </p:pic>
    </p:spTree>
    <p:extLst>
      <p:ext uri="{BB962C8B-B14F-4D97-AF65-F5344CB8AC3E}">
        <p14:creationId xmlns:p14="http://schemas.microsoft.com/office/powerpoint/2010/main" val="2463099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D40A82B-22A3-3141-A0D1-D935DD5D65A2}"/>
              </a:ext>
            </a:extLst>
          </p:cNvPr>
          <p:cNvPicPr>
            <a:picLocks noChangeAspect="1"/>
          </p:cNvPicPr>
          <p:nvPr/>
        </p:nvPicPr>
        <p:blipFill>
          <a:blip r:embed="rId3"/>
          <a:stretch>
            <a:fillRect/>
          </a:stretch>
        </p:blipFill>
        <p:spPr>
          <a:xfrm>
            <a:off x="134470" y="0"/>
            <a:ext cx="8875059" cy="6858000"/>
          </a:xfrm>
          <a:prstGeom prst="rect">
            <a:avLst/>
          </a:prstGeom>
        </p:spPr>
      </p:pic>
      <p:grpSp>
        <p:nvGrpSpPr>
          <p:cNvPr id="5" name="Group 4">
            <a:extLst>
              <a:ext uri="{FF2B5EF4-FFF2-40B4-BE49-F238E27FC236}">
                <a16:creationId xmlns:a16="http://schemas.microsoft.com/office/drawing/2014/main" id="{E934A48C-F056-C74D-B6A3-4224D0792FFB}"/>
              </a:ext>
            </a:extLst>
          </p:cNvPr>
          <p:cNvGrpSpPr/>
          <p:nvPr/>
        </p:nvGrpSpPr>
        <p:grpSpPr>
          <a:xfrm>
            <a:off x="308919" y="5597611"/>
            <a:ext cx="8575592" cy="1124465"/>
            <a:chOff x="308919" y="5597611"/>
            <a:chExt cx="8575592" cy="1124465"/>
          </a:xfrm>
        </p:grpSpPr>
        <p:sp>
          <p:nvSpPr>
            <p:cNvPr id="4" name="Rectangle 3">
              <a:extLst>
                <a:ext uri="{FF2B5EF4-FFF2-40B4-BE49-F238E27FC236}">
                  <a16:creationId xmlns:a16="http://schemas.microsoft.com/office/drawing/2014/main" id="{95BDCA0C-C4FF-D548-A3B0-3D45EB5EAF0D}"/>
                </a:ext>
              </a:extLst>
            </p:cNvPr>
            <p:cNvSpPr/>
            <p:nvPr/>
          </p:nvSpPr>
          <p:spPr>
            <a:xfrm>
              <a:off x="308919" y="5597611"/>
              <a:ext cx="8414951" cy="112446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F628A9A-6536-2440-8E9B-0511B83D4E5A}"/>
                </a:ext>
              </a:extLst>
            </p:cNvPr>
            <p:cNvSpPr txBox="1"/>
            <p:nvPr/>
          </p:nvSpPr>
          <p:spPr>
            <a:xfrm>
              <a:off x="556056" y="5696465"/>
              <a:ext cx="8328455" cy="923330"/>
            </a:xfrm>
            <a:prstGeom prst="rect">
              <a:avLst/>
            </a:prstGeom>
            <a:noFill/>
          </p:spPr>
          <p:txBody>
            <a:bodyPr wrap="square" rtlCol="0">
              <a:spAutoFit/>
            </a:bodyPr>
            <a:lstStyle/>
            <a:p>
              <a:r>
                <a:rPr lang="en-US" dirty="0"/>
                <a:t>“Sampling error is only one component in a long sequence of distortive forces in the scientific process informing the clinical knowledge base, and often not the most important.”      ---Sander Greenland</a:t>
              </a:r>
            </a:p>
          </p:txBody>
        </p:sp>
      </p:grpSp>
      <p:sp>
        <p:nvSpPr>
          <p:cNvPr id="6" name="TextBox 5">
            <a:extLst>
              <a:ext uri="{FF2B5EF4-FFF2-40B4-BE49-F238E27FC236}">
                <a16:creationId xmlns:a16="http://schemas.microsoft.com/office/drawing/2014/main" id="{3C11365B-4EEC-8A43-A7D4-4016C0B04517}"/>
              </a:ext>
            </a:extLst>
          </p:cNvPr>
          <p:cNvSpPr txBox="1"/>
          <p:nvPr/>
        </p:nvSpPr>
        <p:spPr>
          <a:xfrm>
            <a:off x="2179320" y="3596640"/>
            <a:ext cx="3200400" cy="1477328"/>
          </a:xfrm>
          <a:prstGeom prst="rect">
            <a:avLst/>
          </a:prstGeom>
          <a:solidFill>
            <a:schemeClr val="bg1"/>
          </a:solidFill>
          <a:ln>
            <a:noFill/>
          </a:ln>
        </p:spPr>
        <p:txBody>
          <a:bodyPr wrap="square" rtlCol="0">
            <a:spAutoFit/>
          </a:bodyPr>
          <a:lstStyle/>
          <a:p>
            <a:r>
              <a:rPr lang="en-US" dirty="0"/>
              <a:t>Numerous threats militate against validity, reproducibility, integrity of inference, and the self-correcting mechanism of the scientific method. </a:t>
            </a:r>
          </a:p>
        </p:txBody>
      </p:sp>
    </p:spTree>
    <p:extLst>
      <p:ext uri="{BB962C8B-B14F-4D97-AF65-F5344CB8AC3E}">
        <p14:creationId xmlns:p14="http://schemas.microsoft.com/office/powerpoint/2010/main" val="340020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FAB62861-E42F-C644-9507-1C90FD831C7C}"/>
              </a:ext>
            </a:extLst>
          </p:cNvPr>
          <p:cNvPicPr>
            <a:picLocks noChangeAspect="1"/>
          </p:cNvPicPr>
          <p:nvPr/>
        </p:nvPicPr>
        <p:blipFill>
          <a:blip r:embed="rId3"/>
          <a:stretch>
            <a:fillRect/>
          </a:stretch>
        </p:blipFill>
        <p:spPr>
          <a:xfrm>
            <a:off x="482600" y="852678"/>
            <a:ext cx="8178799" cy="5152643"/>
          </a:xfrm>
          <a:prstGeom prst="rect">
            <a:avLst/>
          </a:prstGeom>
        </p:spPr>
      </p:pic>
    </p:spTree>
    <p:extLst>
      <p:ext uri="{BB962C8B-B14F-4D97-AF65-F5344CB8AC3E}">
        <p14:creationId xmlns:p14="http://schemas.microsoft.com/office/powerpoint/2010/main" val="1084582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D40A82B-22A3-3141-A0D1-D935DD5D65A2}"/>
              </a:ext>
            </a:extLst>
          </p:cNvPr>
          <p:cNvPicPr>
            <a:picLocks noChangeAspect="1"/>
          </p:cNvPicPr>
          <p:nvPr/>
        </p:nvPicPr>
        <p:blipFill>
          <a:blip r:embed="rId3"/>
          <a:stretch>
            <a:fillRect/>
          </a:stretch>
        </p:blipFill>
        <p:spPr>
          <a:xfrm>
            <a:off x="134470" y="0"/>
            <a:ext cx="8875059" cy="6858000"/>
          </a:xfrm>
          <a:prstGeom prst="rect">
            <a:avLst/>
          </a:prstGeom>
        </p:spPr>
      </p:pic>
      <p:grpSp>
        <p:nvGrpSpPr>
          <p:cNvPr id="3" name="Group 2">
            <a:extLst>
              <a:ext uri="{FF2B5EF4-FFF2-40B4-BE49-F238E27FC236}">
                <a16:creationId xmlns:a16="http://schemas.microsoft.com/office/drawing/2014/main" id="{5563572C-5E96-2242-9D79-27A261E667DD}"/>
              </a:ext>
            </a:extLst>
          </p:cNvPr>
          <p:cNvGrpSpPr/>
          <p:nvPr/>
        </p:nvGrpSpPr>
        <p:grpSpPr>
          <a:xfrm>
            <a:off x="308919" y="5597611"/>
            <a:ext cx="8575592" cy="1299183"/>
            <a:chOff x="308919" y="5597611"/>
            <a:chExt cx="8575592" cy="1299183"/>
          </a:xfrm>
        </p:grpSpPr>
        <p:sp>
          <p:nvSpPr>
            <p:cNvPr id="4" name="Rectangle 3">
              <a:extLst>
                <a:ext uri="{FF2B5EF4-FFF2-40B4-BE49-F238E27FC236}">
                  <a16:creationId xmlns:a16="http://schemas.microsoft.com/office/drawing/2014/main" id="{A80B71A6-7A64-024D-ACF6-DEEA2D2D6BDE}"/>
                </a:ext>
              </a:extLst>
            </p:cNvPr>
            <p:cNvSpPr/>
            <p:nvPr/>
          </p:nvSpPr>
          <p:spPr>
            <a:xfrm>
              <a:off x="308919" y="5597611"/>
              <a:ext cx="8414951" cy="112446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318445D-3C9F-C246-9542-75396F02F62E}"/>
                </a:ext>
              </a:extLst>
            </p:cNvPr>
            <p:cNvSpPr txBox="1"/>
            <p:nvPr/>
          </p:nvSpPr>
          <p:spPr>
            <a:xfrm>
              <a:off x="556056" y="5696465"/>
              <a:ext cx="8328455" cy="1200329"/>
            </a:xfrm>
            <a:prstGeom prst="rect">
              <a:avLst/>
            </a:prstGeom>
            <a:noFill/>
          </p:spPr>
          <p:txBody>
            <a:bodyPr wrap="square" rtlCol="0">
              <a:spAutoFit/>
            </a:bodyPr>
            <a:lstStyle/>
            <a:p>
              <a:r>
                <a:rPr lang="en-US" dirty="0"/>
                <a:t>Numerous methodological and systematic pitfalls introduce loss and distortion of the “signal” representing causal relationships in nature, much as noise compromises transmission in a communication channel.</a:t>
              </a:r>
            </a:p>
            <a:p>
              <a:endParaRPr lang="en-US" dirty="0"/>
            </a:p>
          </p:txBody>
        </p:sp>
      </p:grpSp>
    </p:spTree>
    <p:extLst>
      <p:ext uri="{BB962C8B-B14F-4D97-AF65-F5344CB8AC3E}">
        <p14:creationId xmlns:p14="http://schemas.microsoft.com/office/powerpoint/2010/main" val="22057990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7" name="Rectangle 133">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8" name="Rectangle 135">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5" name="Picture 1" descr="page3image3801088">
            <a:extLst>
              <a:ext uri="{FF2B5EF4-FFF2-40B4-BE49-F238E27FC236}">
                <a16:creationId xmlns:a16="http://schemas.microsoft.com/office/drawing/2014/main" id="{973D5E93-726C-0046-8114-F24F41AD74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179"/>
          <a:stretch/>
        </p:blipFill>
        <p:spPr bwMode="auto">
          <a:xfrm>
            <a:off x="482600" y="643467"/>
            <a:ext cx="8178799" cy="557106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5AFF422F-C0B8-8042-8354-17CCC07E6435}"/>
              </a:ext>
            </a:extLst>
          </p:cNvPr>
          <p:cNvSpPr/>
          <p:nvPr/>
        </p:nvSpPr>
        <p:spPr>
          <a:xfrm>
            <a:off x="7290486" y="2372497"/>
            <a:ext cx="1370913" cy="2113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88922CCB-4A78-C34C-8BAC-9A91D2CD9C4F}"/>
              </a:ext>
            </a:extLst>
          </p:cNvPr>
          <p:cNvSpPr txBox="1"/>
          <p:nvPr/>
        </p:nvSpPr>
        <p:spPr>
          <a:xfrm>
            <a:off x="5152770" y="2421926"/>
            <a:ext cx="3459892" cy="1477328"/>
          </a:xfrm>
          <a:prstGeom prst="rect">
            <a:avLst/>
          </a:prstGeom>
          <a:noFill/>
          <a:ln>
            <a:solidFill>
              <a:schemeClr val="accent1">
                <a:shade val="50000"/>
              </a:schemeClr>
            </a:solidFill>
          </a:ln>
          <a:effectLst>
            <a:outerShdw blurRad="50800" dist="38100" dir="2700000" algn="tl" rotWithShape="0">
              <a:prstClr val="black">
                <a:alpha val="40000"/>
              </a:prstClr>
            </a:outerShdw>
          </a:effectLst>
        </p:spPr>
        <p:txBody>
          <a:bodyPr wrap="square" rtlCol="0">
            <a:spAutoFit/>
          </a:bodyPr>
          <a:lstStyle/>
          <a:p>
            <a:r>
              <a:rPr lang="en-US" b="1" i="1" dirty="0"/>
              <a:t>Nature</a:t>
            </a:r>
            <a:r>
              <a:rPr lang="en-US" b="1" dirty="0"/>
              <a:t> </a:t>
            </a:r>
            <a:r>
              <a:rPr lang="en-US" dirty="0"/>
              <a:t>is the nexus of causes that produce all phenomena actually or potentially available for empirical study. </a:t>
            </a:r>
          </a:p>
          <a:p>
            <a:endParaRPr lang="en-US" dirty="0"/>
          </a:p>
        </p:txBody>
      </p:sp>
    </p:spTree>
    <p:extLst>
      <p:ext uri="{BB962C8B-B14F-4D97-AF65-F5344CB8AC3E}">
        <p14:creationId xmlns:p14="http://schemas.microsoft.com/office/powerpoint/2010/main" val="369458683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2164</TotalTime>
  <Words>2265</Words>
  <Application>Microsoft Macintosh PowerPoint</Application>
  <PresentationFormat>On-screen Show (4:3)</PresentationFormat>
  <Paragraphs>180</Paragraphs>
  <Slides>38</Slides>
  <Notes>26</Notes>
  <HiddenSlides>1</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38</vt:i4>
      </vt:variant>
    </vt:vector>
  </HeadingPairs>
  <TitlesOfParts>
    <vt:vector size="44" baseType="lpstr">
      <vt:lpstr>Arial</vt:lpstr>
      <vt:lpstr>Arial</vt:lpstr>
      <vt:lpstr>Calibri</vt:lpstr>
      <vt:lpstr>Calibri Light</vt:lpstr>
      <vt:lpstr>Office Theme</vt:lpstr>
      <vt:lpstr>think-cell Slide</vt:lpstr>
      <vt:lpstr>PowerPoint Presentation</vt:lpstr>
      <vt:lpstr>PowerPoint Presentation</vt:lpstr>
      <vt:lpstr>Perspective: the “Big” picture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Evidence Quality for Personalized Health Care Decision Making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Details available at:</vt:lpstr>
      <vt:lpstr>PowerPoint Presentation</vt:lpstr>
      <vt:lpstr>PowerPoint Presentation</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Managing Uncertainty: Evidence Quality and Personalized Health Decision-making</dc:title>
  <dc:creator>Dawn Williams</dc:creator>
  <cp:lastModifiedBy>Dawn Williams</cp:lastModifiedBy>
  <cp:revision>203</cp:revision>
  <dcterms:created xsi:type="dcterms:W3CDTF">2018-08-11T18:54:01Z</dcterms:created>
  <dcterms:modified xsi:type="dcterms:W3CDTF">2018-08-15T23:12:17Z</dcterms:modified>
</cp:coreProperties>
</file>

<file path=docProps/thumbnail.jpeg>
</file>